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86" r:id="rId12"/>
    <p:sldId id="269" r:id="rId13"/>
    <p:sldId id="262" r:id="rId14"/>
    <p:sldId id="270" r:id="rId15"/>
    <p:sldId id="272" r:id="rId16"/>
    <p:sldId id="271" r:id="rId17"/>
    <p:sldId id="273" r:id="rId18"/>
    <p:sldId id="274" r:id="rId19"/>
    <p:sldId id="287" r:id="rId20"/>
    <p:sldId id="276" r:id="rId21"/>
    <p:sldId id="283" r:id="rId22"/>
    <p:sldId id="278" r:id="rId23"/>
    <p:sldId id="280" r:id="rId24"/>
    <p:sldId id="285" r:id="rId25"/>
    <p:sldId id="282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2B57F-F254-0C4D-8482-8236274FF85F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98BBA6-38BA-4042-8FD9-CA55091FCD64}">
      <dgm:prSet phldrT="[Text]"/>
      <dgm:spPr/>
      <dgm:t>
        <a:bodyPr/>
        <a:lstStyle/>
        <a:p>
          <a:r>
            <a:rPr lang="en-US" b="1" dirty="0" smtClean="0"/>
            <a:t>Promote systemic understanding of dev &amp;contextually appropriate &amp;inclusive ECED with focus on early learning</a:t>
          </a:r>
          <a:endParaRPr lang="en-US" dirty="0"/>
        </a:p>
      </dgm:t>
    </dgm:pt>
    <dgm:pt modelId="{48D3DBEF-25A0-3E48-A9F0-F7573BE03ED1}" type="parTrans" cxnId="{54EA7CC6-DD01-2F4C-A8C0-83402F8FBFB3}">
      <dgm:prSet/>
      <dgm:spPr/>
      <dgm:t>
        <a:bodyPr/>
        <a:lstStyle/>
        <a:p>
          <a:endParaRPr lang="en-US"/>
        </a:p>
      </dgm:t>
    </dgm:pt>
    <dgm:pt modelId="{6A5F3851-69D1-4743-9532-42C821BF7D02}" type="sibTrans" cxnId="{54EA7CC6-DD01-2F4C-A8C0-83402F8FBFB3}">
      <dgm:prSet/>
      <dgm:spPr/>
      <dgm:t>
        <a:bodyPr/>
        <a:lstStyle/>
        <a:p>
          <a:endParaRPr lang="en-US"/>
        </a:p>
      </dgm:t>
    </dgm:pt>
    <dgm:pt modelId="{4C347FA1-5CD1-1742-989F-7B7BD0D2E67F}">
      <dgm:prSet phldrT="[Text]"/>
      <dgm:spPr/>
      <dgm:t>
        <a:bodyPr/>
        <a:lstStyle/>
        <a:p>
          <a:r>
            <a:rPr lang="en-US" dirty="0" smtClean="0"/>
            <a:t>Expand landscape of indigenous knowledge on ECED &amp;narrow gap between theory, research, policy ,practice.</a:t>
          </a:r>
          <a:endParaRPr lang="en-US" dirty="0"/>
        </a:p>
      </dgm:t>
    </dgm:pt>
    <dgm:pt modelId="{698D1F4B-8940-0841-A931-16E394B8E20F}" type="parTrans" cxnId="{8278CE80-C867-EB42-A91A-10F167EC56CF}">
      <dgm:prSet/>
      <dgm:spPr/>
      <dgm:t>
        <a:bodyPr/>
        <a:lstStyle/>
        <a:p>
          <a:endParaRPr lang="en-US"/>
        </a:p>
      </dgm:t>
    </dgm:pt>
    <dgm:pt modelId="{A35F9C40-6405-5847-B73A-35A8BA37E490}" type="sibTrans" cxnId="{8278CE80-C867-EB42-A91A-10F167EC56CF}">
      <dgm:prSet/>
      <dgm:spPr/>
      <dgm:t>
        <a:bodyPr/>
        <a:lstStyle/>
        <a:p>
          <a:endParaRPr lang="en-US"/>
        </a:p>
      </dgm:t>
    </dgm:pt>
    <dgm:pt modelId="{BFB86F22-288C-324B-8512-9BC0572C1DB5}">
      <dgm:prSet phldrT="[Text]"/>
      <dgm:spPr/>
      <dgm:t>
        <a:bodyPr/>
        <a:lstStyle/>
        <a:p>
          <a:r>
            <a:rPr lang="en-US" dirty="0" smtClean="0"/>
            <a:t>Strengthen momentum for good quality &amp;play based ECED</a:t>
          </a:r>
          <a:endParaRPr lang="en-US" dirty="0"/>
        </a:p>
      </dgm:t>
    </dgm:pt>
    <dgm:pt modelId="{8D602C21-0C59-1B41-81F8-FD862B9EDA8E}" type="parTrans" cxnId="{33E5C76D-DF41-DA40-8ED9-84A329CCB74B}">
      <dgm:prSet/>
      <dgm:spPr/>
      <dgm:t>
        <a:bodyPr/>
        <a:lstStyle/>
        <a:p>
          <a:endParaRPr lang="en-US"/>
        </a:p>
      </dgm:t>
    </dgm:pt>
    <dgm:pt modelId="{C0A5D525-2197-644B-A79A-ED465353C333}" type="sibTrans" cxnId="{33E5C76D-DF41-DA40-8ED9-84A329CCB74B}">
      <dgm:prSet/>
      <dgm:spPr/>
      <dgm:t>
        <a:bodyPr/>
        <a:lstStyle/>
        <a:p>
          <a:endParaRPr lang="en-US"/>
        </a:p>
      </dgm:t>
    </dgm:pt>
    <dgm:pt modelId="{11EE7A1C-9645-E84E-847B-B31C2E14E1DB}">
      <dgm:prSet phldrT="[Text]"/>
      <dgm:spPr/>
      <dgm:t>
        <a:bodyPr/>
        <a:lstStyle/>
        <a:p>
          <a:r>
            <a:rPr lang="en-US" dirty="0" smtClean="0"/>
            <a:t>Critique &amp;provide evidence based policy related advice &amp;feedback on existing programs &amp;provisions across sectors  </a:t>
          </a:r>
          <a:endParaRPr lang="en-US" dirty="0"/>
        </a:p>
      </dgm:t>
    </dgm:pt>
    <dgm:pt modelId="{D695A067-8B79-E643-A24C-DA0C75328B99}" type="parTrans" cxnId="{82758AB9-DBA1-3945-8918-193050698818}">
      <dgm:prSet/>
      <dgm:spPr/>
      <dgm:t>
        <a:bodyPr/>
        <a:lstStyle/>
        <a:p>
          <a:endParaRPr lang="en-US"/>
        </a:p>
      </dgm:t>
    </dgm:pt>
    <dgm:pt modelId="{F7F89C57-8809-754E-8501-A3D2DF31721F}" type="sibTrans" cxnId="{82758AB9-DBA1-3945-8918-193050698818}">
      <dgm:prSet/>
      <dgm:spPr/>
      <dgm:t>
        <a:bodyPr/>
        <a:lstStyle/>
        <a:p>
          <a:endParaRPr lang="en-US"/>
        </a:p>
      </dgm:t>
    </dgm:pt>
    <dgm:pt modelId="{1F6B3A01-D2FA-304C-B2DB-19694A4B1BDD}" type="pres">
      <dgm:prSet presAssocID="{AF62B57F-F254-0C4D-8482-8236274FF85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13F388-4414-DB4D-BCDE-F5398E302DB9}" type="pres">
      <dgm:prSet presAssocID="{B498BBA6-38BA-4042-8FD9-CA55091FCD64}" presName="roof" presStyleLbl="dkBgShp" presStyleIdx="0" presStyleCnt="2"/>
      <dgm:spPr/>
      <dgm:t>
        <a:bodyPr/>
        <a:lstStyle/>
        <a:p>
          <a:endParaRPr lang="en-US"/>
        </a:p>
      </dgm:t>
    </dgm:pt>
    <dgm:pt modelId="{C41ED31D-CBD9-1A4A-A52B-6020BB2D1432}" type="pres">
      <dgm:prSet presAssocID="{B498BBA6-38BA-4042-8FD9-CA55091FCD64}" presName="pillars" presStyleCnt="0"/>
      <dgm:spPr/>
    </dgm:pt>
    <dgm:pt modelId="{CDA5AC43-D842-2F49-A405-12BE8A8A0B66}" type="pres">
      <dgm:prSet presAssocID="{B498BBA6-38BA-4042-8FD9-CA55091FCD64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2EBB3-EDC5-794D-8626-C894C73D31FD}" type="pres">
      <dgm:prSet presAssocID="{BFB86F22-288C-324B-8512-9BC0572C1DB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FEBF8-4531-C047-9062-D0438584F6BC}" type="pres">
      <dgm:prSet presAssocID="{11EE7A1C-9645-E84E-847B-B31C2E14E1DB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E15F0-4AD5-564B-8064-36B463088676}" type="pres">
      <dgm:prSet presAssocID="{B498BBA6-38BA-4042-8FD9-CA55091FCD64}" presName="base" presStyleLbl="dkBgShp" presStyleIdx="1" presStyleCnt="2"/>
      <dgm:spPr/>
    </dgm:pt>
  </dgm:ptLst>
  <dgm:cxnLst>
    <dgm:cxn modelId="{8278CE80-C867-EB42-A91A-10F167EC56CF}" srcId="{B498BBA6-38BA-4042-8FD9-CA55091FCD64}" destId="{4C347FA1-5CD1-1742-989F-7B7BD0D2E67F}" srcOrd="0" destOrd="0" parTransId="{698D1F4B-8940-0841-A931-16E394B8E20F}" sibTransId="{A35F9C40-6405-5847-B73A-35A8BA37E490}"/>
    <dgm:cxn modelId="{33E5C76D-DF41-DA40-8ED9-84A329CCB74B}" srcId="{B498BBA6-38BA-4042-8FD9-CA55091FCD64}" destId="{BFB86F22-288C-324B-8512-9BC0572C1DB5}" srcOrd="1" destOrd="0" parTransId="{8D602C21-0C59-1B41-81F8-FD862B9EDA8E}" sibTransId="{C0A5D525-2197-644B-A79A-ED465353C333}"/>
    <dgm:cxn modelId="{54EA7CC6-DD01-2F4C-A8C0-83402F8FBFB3}" srcId="{AF62B57F-F254-0C4D-8482-8236274FF85F}" destId="{B498BBA6-38BA-4042-8FD9-CA55091FCD64}" srcOrd="0" destOrd="0" parTransId="{48D3DBEF-25A0-3E48-A9F0-F7573BE03ED1}" sibTransId="{6A5F3851-69D1-4743-9532-42C821BF7D02}"/>
    <dgm:cxn modelId="{82758AB9-DBA1-3945-8918-193050698818}" srcId="{B498BBA6-38BA-4042-8FD9-CA55091FCD64}" destId="{11EE7A1C-9645-E84E-847B-B31C2E14E1DB}" srcOrd="2" destOrd="0" parTransId="{D695A067-8B79-E643-A24C-DA0C75328B99}" sibTransId="{F7F89C57-8809-754E-8501-A3D2DF31721F}"/>
    <dgm:cxn modelId="{56C4958C-F079-0C4A-A015-96BDEC210163}" type="presOf" srcId="{B498BBA6-38BA-4042-8FD9-CA55091FCD64}" destId="{4513F388-4414-DB4D-BCDE-F5398E302DB9}" srcOrd="0" destOrd="0" presId="urn:microsoft.com/office/officeart/2005/8/layout/hList3"/>
    <dgm:cxn modelId="{10C2C9C6-D351-1040-A2D7-E8ED9F2303D1}" type="presOf" srcId="{4C347FA1-5CD1-1742-989F-7B7BD0D2E67F}" destId="{CDA5AC43-D842-2F49-A405-12BE8A8A0B66}" srcOrd="0" destOrd="0" presId="urn:microsoft.com/office/officeart/2005/8/layout/hList3"/>
    <dgm:cxn modelId="{E122A929-7252-8043-9139-9B70750FC385}" type="presOf" srcId="{BFB86F22-288C-324B-8512-9BC0572C1DB5}" destId="{1CE2EBB3-EDC5-794D-8626-C894C73D31FD}" srcOrd="0" destOrd="0" presId="urn:microsoft.com/office/officeart/2005/8/layout/hList3"/>
    <dgm:cxn modelId="{3F797047-E669-E24E-A4FA-12BA49A6AE21}" type="presOf" srcId="{11EE7A1C-9645-E84E-847B-B31C2E14E1DB}" destId="{A6CFEBF8-4531-C047-9062-D0438584F6BC}" srcOrd="0" destOrd="0" presId="urn:microsoft.com/office/officeart/2005/8/layout/hList3"/>
    <dgm:cxn modelId="{27D65524-73E5-884F-90CC-39CFCB5CA9AC}" type="presOf" srcId="{AF62B57F-F254-0C4D-8482-8236274FF85F}" destId="{1F6B3A01-D2FA-304C-B2DB-19694A4B1BDD}" srcOrd="0" destOrd="0" presId="urn:microsoft.com/office/officeart/2005/8/layout/hList3"/>
    <dgm:cxn modelId="{CEC8C7B8-7A2A-634B-8B90-DB8ED0809393}" type="presParOf" srcId="{1F6B3A01-D2FA-304C-B2DB-19694A4B1BDD}" destId="{4513F388-4414-DB4D-BCDE-F5398E302DB9}" srcOrd="0" destOrd="0" presId="urn:microsoft.com/office/officeart/2005/8/layout/hList3"/>
    <dgm:cxn modelId="{FD2014FC-BDBD-5A43-84A8-F11A41C59D38}" type="presParOf" srcId="{1F6B3A01-D2FA-304C-B2DB-19694A4B1BDD}" destId="{C41ED31D-CBD9-1A4A-A52B-6020BB2D1432}" srcOrd="1" destOrd="0" presId="urn:microsoft.com/office/officeart/2005/8/layout/hList3"/>
    <dgm:cxn modelId="{966F9AD0-E22C-074F-8F14-DF826F06CF44}" type="presParOf" srcId="{C41ED31D-CBD9-1A4A-A52B-6020BB2D1432}" destId="{CDA5AC43-D842-2F49-A405-12BE8A8A0B66}" srcOrd="0" destOrd="0" presId="urn:microsoft.com/office/officeart/2005/8/layout/hList3"/>
    <dgm:cxn modelId="{52047FA4-E867-6E41-A221-8487CC90A23D}" type="presParOf" srcId="{C41ED31D-CBD9-1A4A-A52B-6020BB2D1432}" destId="{1CE2EBB3-EDC5-794D-8626-C894C73D31FD}" srcOrd="1" destOrd="0" presId="urn:microsoft.com/office/officeart/2005/8/layout/hList3"/>
    <dgm:cxn modelId="{3AC1FE8E-EEBD-4C4B-AD55-39FC342BB93B}" type="presParOf" srcId="{C41ED31D-CBD9-1A4A-A52B-6020BB2D1432}" destId="{A6CFEBF8-4531-C047-9062-D0438584F6BC}" srcOrd="2" destOrd="0" presId="urn:microsoft.com/office/officeart/2005/8/layout/hList3"/>
    <dgm:cxn modelId="{FDF142F6-6DBF-B247-AC20-75D998058CD3}" type="presParOf" srcId="{1F6B3A01-D2FA-304C-B2DB-19694A4B1BDD}" destId="{543E15F0-4AD5-564B-8064-36B46308867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CC4092-B569-41D5-A91E-DBBA0D4EDF1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3D0E95B-274A-4897-8E48-E928B5806EA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CECED Functions</a:t>
          </a:r>
          <a:endParaRPr lang="en-IN" dirty="0">
            <a:solidFill>
              <a:schemeClr val="bg1"/>
            </a:solidFill>
          </a:endParaRPr>
        </a:p>
      </dgm:t>
    </dgm:pt>
    <dgm:pt modelId="{56AB6733-8C1E-402E-86FF-43CA83C7C8AD}" type="parTrans" cxnId="{A6C97A02-3BCD-45EB-8AEC-70BF3F52D557}">
      <dgm:prSet/>
      <dgm:spPr/>
      <dgm:t>
        <a:bodyPr/>
        <a:lstStyle/>
        <a:p>
          <a:endParaRPr lang="en-IN"/>
        </a:p>
      </dgm:t>
    </dgm:pt>
    <dgm:pt modelId="{B742D64C-F0D1-4B4A-84A7-454D544257B8}" type="sibTrans" cxnId="{A6C97A02-3BCD-45EB-8AEC-70BF3F52D557}">
      <dgm:prSet/>
      <dgm:spPr/>
      <dgm:t>
        <a:bodyPr/>
        <a:lstStyle/>
        <a:p>
          <a:endParaRPr lang="en-IN"/>
        </a:p>
      </dgm:t>
    </dgm:pt>
    <dgm:pt modelId="{029137E3-7D5A-44FA-8B78-43982DA64D11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 Documentation, Knowledge Creation and theory building through longitudinal, multi-disciplinary &amp; multi-centric research</a:t>
          </a:r>
          <a:endParaRPr lang="en-IN" b="1" dirty="0">
            <a:solidFill>
              <a:schemeClr val="bg1"/>
            </a:solidFill>
          </a:endParaRPr>
        </a:p>
      </dgm:t>
    </dgm:pt>
    <dgm:pt modelId="{53D078C9-4C6D-4D20-AC05-7C4F9831A6A6}" type="parTrans" cxnId="{B4CD94AD-F721-47B5-9D7E-5E71CA27C088}">
      <dgm:prSet/>
      <dgm:spPr/>
      <dgm:t>
        <a:bodyPr/>
        <a:lstStyle/>
        <a:p>
          <a:endParaRPr lang="en-IN"/>
        </a:p>
      </dgm:t>
    </dgm:pt>
    <dgm:pt modelId="{47089ED7-3D5A-47C2-9C3E-726ED196E2C3}" type="sibTrans" cxnId="{B4CD94AD-F721-47B5-9D7E-5E71CA27C088}">
      <dgm:prSet/>
      <dgm:spPr/>
      <dgm:t>
        <a:bodyPr/>
        <a:lstStyle/>
        <a:p>
          <a:endParaRPr lang="en-IN"/>
        </a:p>
      </dgm:t>
    </dgm:pt>
    <dgm:pt modelId="{E19D01BB-CE7D-4D25-9BF4-05C61F3E15D3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Technical resource for quality promotion and related capacity building</a:t>
          </a:r>
          <a:endParaRPr lang="en-IN" b="1" dirty="0">
            <a:solidFill>
              <a:schemeClr val="bg1"/>
            </a:solidFill>
          </a:endParaRPr>
        </a:p>
      </dgm:t>
    </dgm:pt>
    <dgm:pt modelId="{2645FA45-DED3-4F96-9353-079FD1C588AE}" type="parTrans" cxnId="{6C50D7E4-C8D7-4D9E-A661-43A79C3D3CCD}">
      <dgm:prSet/>
      <dgm:spPr/>
      <dgm:t>
        <a:bodyPr/>
        <a:lstStyle/>
        <a:p>
          <a:endParaRPr lang="en-IN"/>
        </a:p>
      </dgm:t>
    </dgm:pt>
    <dgm:pt modelId="{6E4ECCD1-70ED-4E77-BD9D-1E7A91051A39}" type="sibTrans" cxnId="{6C50D7E4-C8D7-4D9E-A661-43A79C3D3CCD}">
      <dgm:prSet/>
      <dgm:spPr/>
      <dgm:t>
        <a:bodyPr/>
        <a:lstStyle/>
        <a:p>
          <a:endParaRPr lang="en-IN"/>
        </a:p>
      </dgm:t>
    </dgm:pt>
    <dgm:pt modelId="{DC3B27B8-256B-4453-9D0D-FC75024C2BBB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Clearing house and repository of information/ data on ECED</a:t>
          </a:r>
          <a:endParaRPr lang="en-IN" b="1" dirty="0">
            <a:solidFill>
              <a:schemeClr val="bg1"/>
            </a:solidFill>
          </a:endParaRPr>
        </a:p>
      </dgm:t>
    </dgm:pt>
    <dgm:pt modelId="{CD7683A1-76C6-491A-9A90-BAFBC6EF668A}" type="parTrans" cxnId="{16C848F7-EB23-4F3D-A45C-F68DDE8B8CB1}">
      <dgm:prSet/>
      <dgm:spPr/>
      <dgm:t>
        <a:bodyPr/>
        <a:lstStyle/>
        <a:p>
          <a:endParaRPr lang="en-IN"/>
        </a:p>
      </dgm:t>
    </dgm:pt>
    <dgm:pt modelId="{CA3B03F1-FA25-4597-8860-9268FC7CF26A}" type="sibTrans" cxnId="{16C848F7-EB23-4F3D-A45C-F68DDE8B8CB1}">
      <dgm:prSet/>
      <dgm:spPr/>
      <dgm:t>
        <a:bodyPr/>
        <a:lstStyle/>
        <a:p>
          <a:endParaRPr lang="en-IN"/>
        </a:p>
      </dgm:t>
    </dgm:pt>
    <dgm:pt modelId="{9701DF21-A2BD-46A1-B6EE-19707ED82FBE}" type="pres">
      <dgm:prSet presAssocID="{BDCC4092-B569-41D5-A91E-DBBA0D4EDF1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2F23FDE-2BBA-4878-A868-486412A36F69}" type="pres">
      <dgm:prSet presAssocID="{33D0E95B-274A-4897-8E48-E928B5806EAA}" presName="roof" presStyleLbl="dkBgShp" presStyleIdx="0" presStyleCnt="2"/>
      <dgm:spPr/>
      <dgm:t>
        <a:bodyPr/>
        <a:lstStyle/>
        <a:p>
          <a:endParaRPr lang="en-IN"/>
        </a:p>
      </dgm:t>
    </dgm:pt>
    <dgm:pt modelId="{60C73F41-4A92-4BAA-B1F9-BAC9EB722297}" type="pres">
      <dgm:prSet presAssocID="{33D0E95B-274A-4897-8E48-E928B5806EAA}" presName="pillars" presStyleCnt="0"/>
      <dgm:spPr/>
    </dgm:pt>
    <dgm:pt modelId="{072AEB41-59AA-4951-ADC7-9339B1BC0AE4}" type="pres">
      <dgm:prSet presAssocID="{33D0E95B-274A-4897-8E48-E928B5806EAA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FF3C92C-B76E-4E98-831D-410FD82F540E}" type="pres">
      <dgm:prSet presAssocID="{E19D01BB-CE7D-4D25-9BF4-05C61F3E15D3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58448B0-005D-4CAD-89C3-591E01265CB2}" type="pres">
      <dgm:prSet presAssocID="{DC3B27B8-256B-4453-9D0D-FC75024C2BBB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CB807E4-83B1-4EEC-A8A2-0B60FFB95A99}" type="pres">
      <dgm:prSet presAssocID="{33D0E95B-274A-4897-8E48-E928B5806EAA}" presName="base" presStyleLbl="dkBgShp" presStyleIdx="1" presStyleCnt="2"/>
      <dgm:spPr>
        <a:solidFill>
          <a:schemeClr val="accent1">
            <a:lumMod val="75000"/>
          </a:schemeClr>
        </a:solidFill>
      </dgm:spPr>
    </dgm:pt>
  </dgm:ptLst>
  <dgm:cxnLst>
    <dgm:cxn modelId="{1DCC0576-F758-A34A-A9C4-333D5AD1A5FD}" type="presOf" srcId="{33D0E95B-274A-4897-8E48-E928B5806EAA}" destId="{22F23FDE-2BBA-4878-A868-486412A36F69}" srcOrd="0" destOrd="0" presId="urn:microsoft.com/office/officeart/2005/8/layout/hList3"/>
    <dgm:cxn modelId="{6C50D7E4-C8D7-4D9E-A661-43A79C3D3CCD}" srcId="{33D0E95B-274A-4897-8E48-E928B5806EAA}" destId="{E19D01BB-CE7D-4D25-9BF4-05C61F3E15D3}" srcOrd="1" destOrd="0" parTransId="{2645FA45-DED3-4F96-9353-079FD1C588AE}" sibTransId="{6E4ECCD1-70ED-4E77-BD9D-1E7A91051A39}"/>
    <dgm:cxn modelId="{B4CD94AD-F721-47B5-9D7E-5E71CA27C088}" srcId="{33D0E95B-274A-4897-8E48-E928B5806EAA}" destId="{029137E3-7D5A-44FA-8B78-43982DA64D11}" srcOrd="0" destOrd="0" parTransId="{53D078C9-4C6D-4D20-AC05-7C4F9831A6A6}" sibTransId="{47089ED7-3D5A-47C2-9C3E-726ED196E2C3}"/>
    <dgm:cxn modelId="{3C98032B-9E32-AE44-8BC6-DC84880DB00D}" type="presOf" srcId="{DC3B27B8-256B-4453-9D0D-FC75024C2BBB}" destId="{358448B0-005D-4CAD-89C3-591E01265CB2}" srcOrd="0" destOrd="0" presId="urn:microsoft.com/office/officeart/2005/8/layout/hList3"/>
    <dgm:cxn modelId="{0BFE2E36-60B3-9745-A5C0-86AE11361CD5}" type="presOf" srcId="{E19D01BB-CE7D-4D25-9BF4-05C61F3E15D3}" destId="{2FF3C92C-B76E-4E98-831D-410FD82F540E}" srcOrd="0" destOrd="0" presId="urn:microsoft.com/office/officeart/2005/8/layout/hList3"/>
    <dgm:cxn modelId="{FDCDC114-2A70-E742-A172-E33FEBBEE74E}" type="presOf" srcId="{029137E3-7D5A-44FA-8B78-43982DA64D11}" destId="{072AEB41-59AA-4951-ADC7-9339B1BC0AE4}" srcOrd="0" destOrd="0" presId="urn:microsoft.com/office/officeart/2005/8/layout/hList3"/>
    <dgm:cxn modelId="{16C848F7-EB23-4F3D-A45C-F68DDE8B8CB1}" srcId="{33D0E95B-274A-4897-8E48-E928B5806EAA}" destId="{DC3B27B8-256B-4453-9D0D-FC75024C2BBB}" srcOrd="2" destOrd="0" parTransId="{CD7683A1-76C6-491A-9A90-BAFBC6EF668A}" sibTransId="{CA3B03F1-FA25-4597-8860-9268FC7CF26A}"/>
    <dgm:cxn modelId="{58E963F0-5F2F-554F-A542-4720002BBF14}" type="presOf" srcId="{BDCC4092-B569-41D5-A91E-DBBA0D4EDF10}" destId="{9701DF21-A2BD-46A1-B6EE-19707ED82FBE}" srcOrd="0" destOrd="0" presId="urn:microsoft.com/office/officeart/2005/8/layout/hList3"/>
    <dgm:cxn modelId="{A6C97A02-3BCD-45EB-8AEC-70BF3F52D557}" srcId="{BDCC4092-B569-41D5-A91E-DBBA0D4EDF10}" destId="{33D0E95B-274A-4897-8E48-E928B5806EAA}" srcOrd="0" destOrd="0" parTransId="{56AB6733-8C1E-402E-86FF-43CA83C7C8AD}" sibTransId="{B742D64C-F0D1-4B4A-84A7-454D544257B8}"/>
    <dgm:cxn modelId="{B4694CCD-B740-EA49-9C8C-F79E21B2C7CD}" type="presParOf" srcId="{9701DF21-A2BD-46A1-B6EE-19707ED82FBE}" destId="{22F23FDE-2BBA-4878-A868-486412A36F69}" srcOrd="0" destOrd="0" presId="urn:microsoft.com/office/officeart/2005/8/layout/hList3"/>
    <dgm:cxn modelId="{9C7519D0-6079-4E42-B872-2D837A931AE6}" type="presParOf" srcId="{9701DF21-A2BD-46A1-B6EE-19707ED82FBE}" destId="{60C73F41-4A92-4BAA-B1F9-BAC9EB722297}" srcOrd="1" destOrd="0" presId="urn:microsoft.com/office/officeart/2005/8/layout/hList3"/>
    <dgm:cxn modelId="{8BC81CF9-07D1-724E-AA68-2A53BC637E2E}" type="presParOf" srcId="{60C73F41-4A92-4BAA-B1F9-BAC9EB722297}" destId="{072AEB41-59AA-4951-ADC7-9339B1BC0AE4}" srcOrd="0" destOrd="0" presId="urn:microsoft.com/office/officeart/2005/8/layout/hList3"/>
    <dgm:cxn modelId="{00626376-DD15-3B4B-B288-9DD32C45C4D1}" type="presParOf" srcId="{60C73F41-4A92-4BAA-B1F9-BAC9EB722297}" destId="{2FF3C92C-B76E-4E98-831D-410FD82F540E}" srcOrd="1" destOrd="0" presId="urn:microsoft.com/office/officeart/2005/8/layout/hList3"/>
    <dgm:cxn modelId="{138AE966-FB9B-8844-BDF4-213A828299E4}" type="presParOf" srcId="{60C73F41-4A92-4BAA-B1F9-BAC9EB722297}" destId="{358448B0-005D-4CAD-89C3-591E01265CB2}" srcOrd="2" destOrd="0" presId="urn:microsoft.com/office/officeart/2005/8/layout/hList3"/>
    <dgm:cxn modelId="{1D0373D1-E3DC-4248-843F-5B6545C293AB}" type="presParOf" srcId="{9701DF21-A2BD-46A1-B6EE-19707ED82FBE}" destId="{BCB807E4-83B1-4EEC-A8A2-0B60FFB95A9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B754D7-E674-E647-807E-2156C3CEA225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4C704B-B9BB-7843-8DEC-3C83690D2112}">
      <dgm:prSet phldrT="[Text]" custT="1"/>
      <dgm:spPr/>
      <dgm:t>
        <a:bodyPr/>
        <a:lstStyle/>
        <a:p>
          <a:pPr indent="0"/>
          <a:r>
            <a:rPr lang="en-US" sz="2000" b="1" i="0" dirty="0" smtClean="0">
              <a:solidFill>
                <a:schemeClr val="accent2"/>
              </a:solidFill>
            </a:rPr>
            <a:t>Research</a:t>
          </a:r>
          <a:r>
            <a:rPr lang="en-US" sz="2200" dirty="0" smtClean="0">
              <a:solidFill>
                <a:schemeClr val="accent2"/>
              </a:solidFill>
            </a:rPr>
            <a:t> </a:t>
          </a:r>
          <a:endParaRPr lang="en-US" sz="2200" dirty="0">
            <a:solidFill>
              <a:schemeClr val="accent2"/>
            </a:solidFill>
          </a:endParaRPr>
        </a:p>
      </dgm:t>
    </dgm:pt>
    <dgm:pt modelId="{295DB921-DC54-AC45-9494-77A85D72B766}" type="parTrans" cxnId="{CB80D2E3-DFE2-6241-898D-A02894783928}">
      <dgm:prSet/>
      <dgm:spPr/>
      <dgm:t>
        <a:bodyPr/>
        <a:lstStyle/>
        <a:p>
          <a:endParaRPr lang="en-US"/>
        </a:p>
      </dgm:t>
    </dgm:pt>
    <dgm:pt modelId="{5AECB1C3-C451-4E48-ABDF-4FDFFC61929B}" type="sibTrans" cxnId="{CB80D2E3-DFE2-6241-898D-A02894783928}">
      <dgm:prSet/>
      <dgm:spPr/>
      <dgm:t>
        <a:bodyPr/>
        <a:lstStyle/>
        <a:p>
          <a:endParaRPr lang="en-US"/>
        </a:p>
      </dgm:t>
    </dgm:pt>
    <dgm:pt modelId="{C01CA2C2-C07B-774D-98E8-ECBD22EC9008}">
      <dgm:prSet phldrT="[Text]"/>
      <dgm:spPr/>
      <dgm:t>
        <a:bodyPr/>
        <a:lstStyle/>
        <a:p>
          <a:r>
            <a:rPr lang="en-US" dirty="0" smtClean="0"/>
            <a:t>IECEI Study  Longitudinal Study </a:t>
          </a:r>
          <a:endParaRPr lang="en-US" dirty="0"/>
        </a:p>
      </dgm:t>
    </dgm:pt>
    <dgm:pt modelId="{5E71F46E-601A-6340-A401-38108A1DB595}" type="parTrans" cxnId="{28704FE7-547F-544D-A6DA-507ECD37E477}">
      <dgm:prSet/>
      <dgm:spPr/>
      <dgm:t>
        <a:bodyPr/>
        <a:lstStyle/>
        <a:p>
          <a:endParaRPr lang="en-US"/>
        </a:p>
      </dgm:t>
    </dgm:pt>
    <dgm:pt modelId="{408C27A2-2861-C249-808B-40F332ADA085}" type="sibTrans" cxnId="{28704FE7-547F-544D-A6DA-507ECD37E477}">
      <dgm:prSet/>
      <dgm:spPr/>
      <dgm:t>
        <a:bodyPr/>
        <a:lstStyle/>
        <a:p>
          <a:endParaRPr lang="en-US"/>
        </a:p>
      </dgm:t>
    </dgm:pt>
    <dgm:pt modelId="{B40C7CC2-091E-3549-ADC3-9A0A43245C1A}">
      <dgm:prSet phldrT="[Text]"/>
      <dgm:spPr/>
      <dgm:t>
        <a:bodyPr/>
        <a:lstStyle/>
        <a:p>
          <a:r>
            <a:rPr lang="en-US" dirty="0" smtClean="0"/>
            <a:t>Teacher Education Survey </a:t>
          </a:r>
          <a:endParaRPr lang="en-US" dirty="0"/>
        </a:p>
      </dgm:t>
    </dgm:pt>
    <dgm:pt modelId="{DE13C493-0BD7-894E-B7F8-39B5E5892F2B}" type="parTrans" cxnId="{0DDC009B-25B1-124D-9330-A175A06352FF}">
      <dgm:prSet/>
      <dgm:spPr/>
      <dgm:t>
        <a:bodyPr/>
        <a:lstStyle/>
        <a:p>
          <a:endParaRPr lang="en-US"/>
        </a:p>
      </dgm:t>
    </dgm:pt>
    <dgm:pt modelId="{272F6416-0522-7041-8F0E-AA800CCE5AEF}" type="sibTrans" cxnId="{0DDC009B-25B1-124D-9330-A175A06352FF}">
      <dgm:prSet/>
      <dgm:spPr/>
      <dgm:t>
        <a:bodyPr/>
        <a:lstStyle/>
        <a:p>
          <a:endParaRPr lang="en-US"/>
        </a:p>
      </dgm:t>
    </dgm:pt>
    <dgm:pt modelId="{B4740352-1229-E74E-A0E2-858B870C8196}">
      <dgm:prSet phldrT="[Text]"/>
      <dgm:spPr/>
      <dgm:t>
        <a:bodyPr/>
        <a:lstStyle/>
        <a:p>
          <a:r>
            <a:rPr lang="en-US" dirty="0" smtClean="0"/>
            <a:t>Impact  Evaluation of  Early Stimulation of infants </a:t>
          </a:r>
          <a:endParaRPr lang="en-US" dirty="0"/>
        </a:p>
      </dgm:t>
    </dgm:pt>
    <dgm:pt modelId="{1F660095-23C6-1E4D-B174-8BAA30E006A7}" type="parTrans" cxnId="{0078F7EA-FD8F-484F-9BCB-B1B6C3EAB390}">
      <dgm:prSet/>
      <dgm:spPr/>
      <dgm:t>
        <a:bodyPr/>
        <a:lstStyle/>
        <a:p>
          <a:endParaRPr lang="en-US"/>
        </a:p>
      </dgm:t>
    </dgm:pt>
    <dgm:pt modelId="{DFF19B4F-7F72-E44E-AB52-D05DBCD1ABA4}" type="sibTrans" cxnId="{0078F7EA-FD8F-484F-9BCB-B1B6C3EAB390}">
      <dgm:prSet/>
      <dgm:spPr/>
      <dgm:t>
        <a:bodyPr/>
        <a:lstStyle/>
        <a:p>
          <a:endParaRPr lang="en-US"/>
        </a:p>
      </dgm:t>
    </dgm:pt>
    <dgm:pt modelId="{24AFFAE6-3DEA-3C43-AB99-04F17406859E}">
      <dgm:prSet phldrT="[Text]"/>
      <dgm:spPr/>
      <dgm:t>
        <a:bodyPr/>
        <a:lstStyle/>
        <a:p>
          <a:r>
            <a:rPr lang="en-US" dirty="0" smtClean="0"/>
            <a:t>Program Evaluations </a:t>
          </a:r>
          <a:endParaRPr lang="en-US" dirty="0"/>
        </a:p>
      </dgm:t>
    </dgm:pt>
    <dgm:pt modelId="{B3556E43-132B-9F4A-A651-EAE3F04C78A4}" type="parTrans" cxnId="{B7560891-35B2-0243-8376-BB613CA1BA74}">
      <dgm:prSet/>
      <dgm:spPr/>
      <dgm:t>
        <a:bodyPr/>
        <a:lstStyle/>
        <a:p>
          <a:endParaRPr lang="en-US"/>
        </a:p>
      </dgm:t>
    </dgm:pt>
    <dgm:pt modelId="{9E46A807-78D9-2940-8F6A-2E50C1756E14}" type="sibTrans" cxnId="{B7560891-35B2-0243-8376-BB613CA1BA74}">
      <dgm:prSet/>
      <dgm:spPr/>
      <dgm:t>
        <a:bodyPr/>
        <a:lstStyle/>
        <a:p>
          <a:endParaRPr lang="en-US"/>
        </a:p>
      </dgm:t>
    </dgm:pt>
    <dgm:pt modelId="{FD96E61E-86AC-5B49-BBB7-E07182DE2A0D}" type="pres">
      <dgm:prSet presAssocID="{E3B754D7-E674-E647-807E-2156C3CEA22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A9CE90-66E2-4B43-BBE5-8F1620102814}" type="pres">
      <dgm:prSet presAssocID="{B84C704B-B9BB-7843-8DEC-3C83690D2112}" presName="centerShape" presStyleLbl="node0" presStyleIdx="0" presStyleCnt="1" custLinFactNeighborX="-1772" custLinFactNeighborY="797"/>
      <dgm:spPr/>
      <dgm:t>
        <a:bodyPr/>
        <a:lstStyle/>
        <a:p>
          <a:endParaRPr lang="en-US"/>
        </a:p>
      </dgm:t>
    </dgm:pt>
    <dgm:pt modelId="{2129793B-F605-654E-BAA9-0F2CBCE27055}" type="pres">
      <dgm:prSet presAssocID="{C01CA2C2-C07B-774D-98E8-ECBD22EC9008}" presName="node" presStyleLbl="node1" presStyleIdx="0" presStyleCnt="4" custScaleX="289705" custScaleY="139606" custRadScaleRad="1129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800DF-B389-5E4B-9E7A-C40804E16F9D}" type="pres">
      <dgm:prSet presAssocID="{C01CA2C2-C07B-774D-98E8-ECBD22EC9008}" presName="dummy" presStyleCnt="0"/>
      <dgm:spPr/>
    </dgm:pt>
    <dgm:pt modelId="{5ED5CF7B-663E-0541-B0E7-23182FEFD533}" type="pres">
      <dgm:prSet presAssocID="{408C27A2-2861-C249-808B-40F332ADA08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E468664-0E02-F540-9C91-3EE7B5470F3F}" type="pres">
      <dgm:prSet presAssocID="{B40C7CC2-091E-3549-ADC3-9A0A43245C1A}" presName="node" presStyleLbl="node1" presStyleIdx="1" presStyleCnt="4" custScaleX="158426" custScaleY="1684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D4D98-D851-FB4D-B96E-D1EAB623B176}" type="pres">
      <dgm:prSet presAssocID="{B40C7CC2-091E-3549-ADC3-9A0A43245C1A}" presName="dummy" presStyleCnt="0"/>
      <dgm:spPr/>
    </dgm:pt>
    <dgm:pt modelId="{55578757-50FC-124F-8326-90D1032A6610}" type="pres">
      <dgm:prSet presAssocID="{272F6416-0522-7041-8F0E-AA800CCE5AE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3A823E4-A11A-0D49-93E1-1140CC2F410B}" type="pres">
      <dgm:prSet presAssocID="{B4740352-1229-E74E-A0E2-858B870C8196}" presName="node" presStyleLbl="node1" presStyleIdx="2" presStyleCnt="4" custScaleX="280845" custScaleY="149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7FF52-6324-CB40-8DD5-3377CDC3CDAE}" type="pres">
      <dgm:prSet presAssocID="{B4740352-1229-E74E-A0E2-858B870C8196}" presName="dummy" presStyleCnt="0"/>
      <dgm:spPr/>
    </dgm:pt>
    <dgm:pt modelId="{16DF1D55-E799-264A-ABDA-5BD192E0260A}" type="pres">
      <dgm:prSet presAssocID="{DFF19B4F-7F72-E44E-AB52-D05DBCD1ABA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FE89D983-2FA1-224D-A49B-2093431D18D8}" type="pres">
      <dgm:prSet presAssocID="{24AFFAE6-3DEA-3C43-AB99-04F17406859E}" presName="node" presStyleLbl="node1" presStyleIdx="3" presStyleCnt="4" custScaleX="179914" custScaleY="188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708AB-9C53-8646-BEFC-A61B1698EBF8}" type="pres">
      <dgm:prSet presAssocID="{24AFFAE6-3DEA-3C43-AB99-04F17406859E}" presName="dummy" presStyleCnt="0"/>
      <dgm:spPr/>
    </dgm:pt>
    <dgm:pt modelId="{D5DDB57C-1C0A-7542-83E3-6FA7F757F163}" type="pres">
      <dgm:prSet presAssocID="{9E46A807-78D9-2940-8F6A-2E50C1756E14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B80D2E3-DFE2-6241-898D-A02894783928}" srcId="{E3B754D7-E674-E647-807E-2156C3CEA225}" destId="{B84C704B-B9BB-7843-8DEC-3C83690D2112}" srcOrd="0" destOrd="0" parTransId="{295DB921-DC54-AC45-9494-77A85D72B766}" sibTransId="{5AECB1C3-C451-4E48-ABDF-4FDFFC61929B}"/>
    <dgm:cxn modelId="{AC86DB43-7F6E-3241-884A-D71C8776519E}" type="presOf" srcId="{9E46A807-78D9-2940-8F6A-2E50C1756E14}" destId="{D5DDB57C-1C0A-7542-83E3-6FA7F757F163}" srcOrd="0" destOrd="0" presId="urn:microsoft.com/office/officeart/2005/8/layout/radial6"/>
    <dgm:cxn modelId="{F6770F81-0D7B-E340-8A64-16B64C5621E4}" type="presOf" srcId="{E3B754D7-E674-E647-807E-2156C3CEA225}" destId="{FD96E61E-86AC-5B49-BBB7-E07182DE2A0D}" srcOrd="0" destOrd="0" presId="urn:microsoft.com/office/officeart/2005/8/layout/radial6"/>
    <dgm:cxn modelId="{D79ED9C7-AD00-8C44-B45E-29D8C787E2F9}" type="presOf" srcId="{272F6416-0522-7041-8F0E-AA800CCE5AEF}" destId="{55578757-50FC-124F-8326-90D1032A6610}" srcOrd="0" destOrd="0" presId="urn:microsoft.com/office/officeart/2005/8/layout/radial6"/>
    <dgm:cxn modelId="{57E6DFDC-816F-294C-9938-877753DDFE7E}" type="presOf" srcId="{24AFFAE6-3DEA-3C43-AB99-04F17406859E}" destId="{FE89D983-2FA1-224D-A49B-2093431D18D8}" srcOrd="0" destOrd="0" presId="urn:microsoft.com/office/officeart/2005/8/layout/radial6"/>
    <dgm:cxn modelId="{A9845B1F-983F-A34A-9CC0-FC14C680C897}" type="presOf" srcId="{B4740352-1229-E74E-A0E2-858B870C8196}" destId="{73A823E4-A11A-0D49-93E1-1140CC2F410B}" srcOrd="0" destOrd="0" presId="urn:microsoft.com/office/officeart/2005/8/layout/radial6"/>
    <dgm:cxn modelId="{0DDC009B-25B1-124D-9330-A175A06352FF}" srcId="{B84C704B-B9BB-7843-8DEC-3C83690D2112}" destId="{B40C7CC2-091E-3549-ADC3-9A0A43245C1A}" srcOrd="1" destOrd="0" parTransId="{DE13C493-0BD7-894E-B7F8-39B5E5892F2B}" sibTransId="{272F6416-0522-7041-8F0E-AA800CCE5AEF}"/>
    <dgm:cxn modelId="{A7F7EF1A-C042-0D45-858A-47E916B29598}" type="presOf" srcId="{DFF19B4F-7F72-E44E-AB52-D05DBCD1ABA4}" destId="{16DF1D55-E799-264A-ABDA-5BD192E0260A}" srcOrd="0" destOrd="0" presId="urn:microsoft.com/office/officeart/2005/8/layout/radial6"/>
    <dgm:cxn modelId="{D933BD4B-36BA-F342-AB99-861C1CDFBBEB}" type="presOf" srcId="{C01CA2C2-C07B-774D-98E8-ECBD22EC9008}" destId="{2129793B-F605-654E-BAA9-0F2CBCE27055}" srcOrd="0" destOrd="0" presId="urn:microsoft.com/office/officeart/2005/8/layout/radial6"/>
    <dgm:cxn modelId="{991E7BDA-1331-1B47-B1DF-FF7DCF7716FD}" type="presOf" srcId="{B40C7CC2-091E-3549-ADC3-9A0A43245C1A}" destId="{BE468664-0E02-F540-9C91-3EE7B5470F3F}" srcOrd="0" destOrd="0" presId="urn:microsoft.com/office/officeart/2005/8/layout/radial6"/>
    <dgm:cxn modelId="{8B875A85-E3CF-8F4F-AD0E-5FC9621B912F}" type="presOf" srcId="{B84C704B-B9BB-7843-8DEC-3C83690D2112}" destId="{A9A9CE90-66E2-4B43-BBE5-8F1620102814}" srcOrd="0" destOrd="0" presId="urn:microsoft.com/office/officeart/2005/8/layout/radial6"/>
    <dgm:cxn modelId="{B7560891-35B2-0243-8376-BB613CA1BA74}" srcId="{B84C704B-B9BB-7843-8DEC-3C83690D2112}" destId="{24AFFAE6-3DEA-3C43-AB99-04F17406859E}" srcOrd="3" destOrd="0" parTransId="{B3556E43-132B-9F4A-A651-EAE3F04C78A4}" sibTransId="{9E46A807-78D9-2940-8F6A-2E50C1756E14}"/>
    <dgm:cxn modelId="{F2441A69-01B7-5844-A46A-248EEB5EE5BA}" type="presOf" srcId="{408C27A2-2861-C249-808B-40F332ADA085}" destId="{5ED5CF7B-663E-0541-B0E7-23182FEFD533}" srcOrd="0" destOrd="0" presId="urn:microsoft.com/office/officeart/2005/8/layout/radial6"/>
    <dgm:cxn modelId="{0078F7EA-FD8F-484F-9BCB-B1B6C3EAB390}" srcId="{B84C704B-B9BB-7843-8DEC-3C83690D2112}" destId="{B4740352-1229-E74E-A0E2-858B870C8196}" srcOrd="2" destOrd="0" parTransId="{1F660095-23C6-1E4D-B174-8BAA30E006A7}" sibTransId="{DFF19B4F-7F72-E44E-AB52-D05DBCD1ABA4}"/>
    <dgm:cxn modelId="{28704FE7-547F-544D-A6DA-507ECD37E477}" srcId="{B84C704B-B9BB-7843-8DEC-3C83690D2112}" destId="{C01CA2C2-C07B-774D-98E8-ECBD22EC9008}" srcOrd="0" destOrd="0" parTransId="{5E71F46E-601A-6340-A401-38108A1DB595}" sibTransId="{408C27A2-2861-C249-808B-40F332ADA085}"/>
    <dgm:cxn modelId="{25E174EF-D22E-274A-8157-DC8782F417FF}" type="presParOf" srcId="{FD96E61E-86AC-5B49-BBB7-E07182DE2A0D}" destId="{A9A9CE90-66E2-4B43-BBE5-8F1620102814}" srcOrd="0" destOrd="0" presId="urn:microsoft.com/office/officeart/2005/8/layout/radial6"/>
    <dgm:cxn modelId="{84A47903-DB83-614C-B720-8EEE391FABDC}" type="presParOf" srcId="{FD96E61E-86AC-5B49-BBB7-E07182DE2A0D}" destId="{2129793B-F605-654E-BAA9-0F2CBCE27055}" srcOrd="1" destOrd="0" presId="urn:microsoft.com/office/officeart/2005/8/layout/radial6"/>
    <dgm:cxn modelId="{C104C8D0-46CB-2B40-B460-BF27E07E434E}" type="presParOf" srcId="{FD96E61E-86AC-5B49-BBB7-E07182DE2A0D}" destId="{6A1800DF-B389-5E4B-9E7A-C40804E16F9D}" srcOrd="2" destOrd="0" presId="urn:microsoft.com/office/officeart/2005/8/layout/radial6"/>
    <dgm:cxn modelId="{A2A96E1A-9FA9-F94B-AE2B-B40995E6C5C0}" type="presParOf" srcId="{FD96E61E-86AC-5B49-BBB7-E07182DE2A0D}" destId="{5ED5CF7B-663E-0541-B0E7-23182FEFD533}" srcOrd="3" destOrd="0" presId="urn:microsoft.com/office/officeart/2005/8/layout/radial6"/>
    <dgm:cxn modelId="{ABB08022-D548-CE40-8612-036AD9F46F27}" type="presParOf" srcId="{FD96E61E-86AC-5B49-BBB7-E07182DE2A0D}" destId="{BE468664-0E02-F540-9C91-3EE7B5470F3F}" srcOrd="4" destOrd="0" presId="urn:microsoft.com/office/officeart/2005/8/layout/radial6"/>
    <dgm:cxn modelId="{DE02B527-7F05-CC48-B3CC-D149273FDA51}" type="presParOf" srcId="{FD96E61E-86AC-5B49-BBB7-E07182DE2A0D}" destId="{30DD4D98-D851-FB4D-B96E-D1EAB623B176}" srcOrd="5" destOrd="0" presId="urn:microsoft.com/office/officeart/2005/8/layout/radial6"/>
    <dgm:cxn modelId="{3D5D412B-F9CC-4744-BAC3-D17C8F0772C7}" type="presParOf" srcId="{FD96E61E-86AC-5B49-BBB7-E07182DE2A0D}" destId="{55578757-50FC-124F-8326-90D1032A6610}" srcOrd="6" destOrd="0" presId="urn:microsoft.com/office/officeart/2005/8/layout/radial6"/>
    <dgm:cxn modelId="{90A997F3-1656-9842-9164-ED743817451B}" type="presParOf" srcId="{FD96E61E-86AC-5B49-BBB7-E07182DE2A0D}" destId="{73A823E4-A11A-0D49-93E1-1140CC2F410B}" srcOrd="7" destOrd="0" presId="urn:microsoft.com/office/officeart/2005/8/layout/radial6"/>
    <dgm:cxn modelId="{5A5CFC20-67E6-F242-A693-72D90D13D234}" type="presParOf" srcId="{FD96E61E-86AC-5B49-BBB7-E07182DE2A0D}" destId="{01D7FF52-6324-CB40-8DD5-3377CDC3CDAE}" srcOrd="8" destOrd="0" presId="urn:microsoft.com/office/officeart/2005/8/layout/radial6"/>
    <dgm:cxn modelId="{41D6CD76-24CA-4842-B7EF-77BDBB58608B}" type="presParOf" srcId="{FD96E61E-86AC-5B49-BBB7-E07182DE2A0D}" destId="{16DF1D55-E799-264A-ABDA-5BD192E0260A}" srcOrd="9" destOrd="0" presId="urn:microsoft.com/office/officeart/2005/8/layout/radial6"/>
    <dgm:cxn modelId="{95549404-2796-E649-9167-26B8FEB2F039}" type="presParOf" srcId="{FD96E61E-86AC-5B49-BBB7-E07182DE2A0D}" destId="{FE89D983-2FA1-224D-A49B-2093431D18D8}" srcOrd="10" destOrd="0" presId="urn:microsoft.com/office/officeart/2005/8/layout/radial6"/>
    <dgm:cxn modelId="{2A43FB35-C7BB-1346-B41C-3C4CEC01470C}" type="presParOf" srcId="{FD96E61E-86AC-5B49-BBB7-E07182DE2A0D}" destId="{3E6708AB-9C53-8646-BEFC-A61B1698EBF8}" srcOrd="11" destOrd="0" presId="urn:microsoft.com/office/officeart/2005/8/layout/radial6"/>
    <dgm:cxn modelId="{210E70E4-E524-8144-B77C-D6F87F272EFB}" type="presParOf" srcId="{FD96E61E-86AC-5B49-BBB7-E07182DE2A0D}" destId="{D5DDB57C-1C0A-7542-83E3-6FA7F757F16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6691FF-5410-1E4F-B90C-E2809622C7BE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CF6E55-AB96-8140-A263-8C3EE5B2D6F3}">
      <dgm:prSet phldrT="[Text]"/>
      <dgm:spPr/>
      <dgm:t>
        <a:bodyPr/>
        <a:lstStyle/>
        <a:p>
          <a:r>
            <a:rPr lang="en-US" b="1" i="0" dirty="0" smtClean="0">
              <a:solidFill>
                <a:schemeClr val="accent2"/>
              </a:solidFill>
            </a:rPr>
            <a:t>Quality Promotion </a:t>
          </a:r>
          <a:endParaRPr lang="en-US" b="1" i="0" dirty="0">
            <a:solidFill>
              <a:schemeClr val="accent2"/>
            </a:solidFill>
          </a:endParaRPr>
        </a:p>
      </dgm:t>
    </dgm:pt>
    <dgm:pt modelId="{BA943BD4-9F3E-6743-AE82-B1DA754CB164}" type="parTrans" cxnId="{D44EF26B-C101-104B-8A5E-5E972C787F63}">
      <dgm:prSet/>
      <dgm:spPr/>
      <dgm:t>
        <a:bodyPr/>
        <a:lstStyle/>
        <a:p>
          <a:endParaRPr lang="en-US"/>
        </a:p>
      </dgm:t>
    </dgm:pt>
    <dgm:pt modelId="{4644A6C7-198B-0549-A29F-26489C52C4DF}" type="sibTrans" cxnId="{D44EF26B-C101-104B-8A5E-5E972C787F63}">
      <dgm:prSet/>
      <dgm:spPr/>
      <dgm:t>
        <a:bodyPr/>
        <a:lstStyle/>
        <a:p>
          <a:endParaRPr lang="en-US"/>
        </a:p>
      </dgm:t>
    </dgm:pt>
    <dgm:pt modelId="{929609D8-2DB4-E44D-AE81-0D7DE5175313}">
      <dgm:prSet phldrT="[Text]"/>
      <dgm:spPr/>
      <dgm:t>
        <a:bodyPr/>
        <a:lstStyle/>
        <a:p>
          <a:r>
            <a:rPr lang="en-US" dirty="0" smtClean="0"/>
            <a:t>M A ECCE </a:t>
          </a:r>
          <a:endParaRPr lang="en-US" dirty="0"/>
        </a:p>
      </dgm:t>
    </dgm:pt>
    <dgm:pt modelId="{AA568B25-5F12-3E4D-8092-0DF84AE339B5}" type="parTrans" cxnId="{CD242E09-588B-AB45-940B-14B13ED2E0BA}">
      <dgm:prSet/>
      <dgm:spPr/>
      <dgm:t>
        <a:bodyPr/>
        <a:lstStyle/>
        <a:p>
          <a:endParaRPr lang="en-US"/>
        </a:p>
      </dgm:t>
    </dgm:pt>
    <dgm:pt modelId="{61A8E769-E18F-0B42-9CFB-ACA343E23E1E}" type="sibTrans" cxnId="{CD242E09-588B-AB45-940B-14B13ED2E0BA}">
      <dgm:prSet/>
      <dgm:spPr/>
      <dgm:t>
        <a:bodyPr/>
        <a:lstStyle/>
        <a:p>
          <a:endParaRPr lang="en-US"/>
        </a:p>
      </dgm:t>
    </dgm:pt>
    <dgm:pt modelId="{9B32AE6F-6AD2-7747-A73E-69CC5069BD31}">
      <dgm:prSet phldrT="[Text]"/>
      <dgm:spPr/>
      <dgm:t>
        <a:bodyPr/>
        <a:lstStyle/>
        <a:p>
          <a:r>
            <a:rPr lang="en-US" dirty="0" smtClean="0"/>
            <a:t>Technical support </a:t>
          </a:r>
          <a:endParaRPr lang="en-US" dirty="0"/>
        </a:p>
      </dgm:t>
    </dgm:pt>
    <dgm:pt modelId="{9EC72F12-8ABC-8440-801F-3C5A82BC453A}" type="parTrans" cxnId="{8BD5A900-9BF8-124F-9186-ABA39E7E0E50}">
      <dgm:prSet/>
      <dgm:spPr/>
      <dgm:t>
        <a:bodyPr/>
        <a:lstStyle/>
        <a:p>
          <a:endParaRPr lang="en-US"/>
        </a:p>
      </dgm:t>
    </dgm:pt>
    <dgm:pt modelId="{94FC1871-ABF7-034B-8EDE-13A51F6FB7E4}" type="sibTrans" cxnId="{8BD5A900-9BF8-124F-9186-ABA39E7E0E50}">
      <dgm:prSet/>
      <dgm:spPr/>
      <dgm:t>
        <a:bodyPr/>
        <a:lstStyle/>
        <a:p>
          <a:endParaRPr lang="en-US"/>
        </a:p>
      </dgm:t>
    </dgm:pt>
    <dgm:pt modelId="{ABBFE0A4-8149-234A-AEFE-D8CB1473EFD0}">
      <dgm:prSet phldrT="[Text]"/>
      <dgm:spPr/>
      <dgm:t>
        <a:bodyPr/>
        <a:lstStyle/>
        <a:p>
          <a:r>
            <a:rPr lang="en-US" dirty="0" smtClean="0"/>
            <a:t>Early learning Standards </a:t>
          </a:r>
          <a:endParaRPr lang="en-US" dirty="0"/>
        </a:p>
      </dgm:t>
    </dgm:pt>
    <dgm:pt modelId="{3FB6FBEE-168D-8347-8957-50138445D0C7}" type="parTrans" cxnId="{39F25301-619A-DC44-8859-78BC330563EE}">
      <dgm:prSet/>
      <dgm:spPr/>
      <dgm:t>
        <a:bodyPr/>
        <a:lstStyle/>
        <a:p>
          <a:endParaRPr lang="en-US"/>
        </a:p>
      </dgm:t>
    </dgm:pt>
    <dgm:pt modelId="{83BEA085-3D46-FC41-83BD-5C547BE710E7}" type="sibTrans" cxnId="{39F25301-619A-DC44-8859-78BC330563EE}">
      <dgm:prSet/>
      <dgm:spPr/>
      <dgm:t>
        <a:bodyPr/>
        <a:lstStyle/>
        <a:p>
          <a:endParaRPr lang="en-US"/>
        </a:p>
      </dgm:t>
    </dgm:pt>
    <dgm:pt modelId="{3D381736-A141-B642-88C4-4C407927D4E1}">
      <dgm:prSet phldrT="[Text]"/>
      <dgm:spPr/>
      <dgm:t>
        <a:bodyPr/>
        <a:lstStyle/>
        <a:p>
          <a:r>
            <a:rPr lang="en-US" dirty="0" smtClean="0"/>
            <a:t>Policy briefs </a:t>
          </a:r>
          <a:endParaRPr lang="en-US" dirty="0"/>
        </a:p>
      </dgm:t>
    </dgm:pt>
    <dgm:pt modelId="{24BD2648-A531-FC4E-A634-88FC79268633}" type="parTrans" cxnId="{4DCAC23F-5261-F44B-ABB3-2112B513E6CF}">
      <dgm:prSet/>
      <dgm:spPr/>
      <dgm:t>
        <a:bodyPr/>
        <a:lstStyle/>
        <a:p>
          <a:endParaRPr lang="en-US"/>
        </a:p>
      </dgm:t>
    </dgm:pt>
    <dgm:pt modelId="{58E278C9-7E61-AE42-934E-B2C23E4937FF}" type="sibTrans" cxnId="{4DCAC23F-5261-F44B-ABB3-2112B513E6CF}">
      <dgm:prSet/>
      <dgm:spPr/>
      <dgm:t>
        <a:bodyPr/>
        <a:lstStyle/>
        <a:p>
          <a:endParaRPr lang="en-US"/>
        </a:p>
      </dgm:t>
    </dgm:pt>
    <dgm:pt modelId="{A7D4AC24-D7D0-D040-9B3F-7693EB579692}" type="pres">
      <dgm:prSet presAssocID="{A46691FF-5410-1E4F-B90C-E2809622C7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55FDB2-2F14-294B-8453-B9A7E40C442A}" type="pres">
      <dgm:prSet presAssocID="{6ACF6E55-AB96-8140-A263-8C3EE5B2D6F3}" presName="centerShape" presStyleLbl="node0" presStyleIdx="0" presStyleCnt="1" custLinFactNeighborX="4754" custLinFactNeighborY="1476"/>
      <dgm:spPr/>
      <dgm:t>
        <a:bodyPr/>
        <a:lstStyle/>
        <a:p>
          <a:endParaRPr lang="en-US"/>
        </a:p>
      </dgm:t>
    </dgm:pt>
    <dgm:pt modelId="{3D15C283-A8EF-CF4E-93D0-F8123F082935}" type="pres">
      <dgm:prSet presAssocID="{929609D8-2DB4-E44D-AE81-0D7DE5175313}" presName="node" presStyleLbl="node1" presStyleIdx="0" presStyleCnt="4" custScaleX="184895" custScaleY="131719" custRadScaleRad="100505" custRadScaleInc="1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69749-1159-0F45-A922-2E0FA504B190}" type="pres">
      <dgm:prSet presAssocID="{929609D8-2DB4-E44D-AE81-0D7DE5175313}" presName="dummy" presStyleCnt="0"/>
      <dgm:spPr/>
    </dgm:pt>
    <dgm:pt modelId="{6DFE716F-931D-BD40-A548-C57EBAE1A8FC}" type="pres">
      <dgm:prSet presAssocID="{61A8E769-E18F-0B42-9CFB-ACA343E23E1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BA7BF46-FABF-9443-88E6-AFFE53909AC2}" type="pres">
      <dgm:prSet presAssocID="{9B32AE6F-6AD2-7747-A73E-69CC5069BD31}" presName="node" presStyleLbl="node1" presStyleIdx="1" presStyleCnt="4" custScaleX="203654" custScaleY="139929" custRadScaleRad="123945" custRadScaleInc="23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34532-100F-5440-A184-EE7C4D9A5DFE}" type="pres">
      <dgm:prSet presAssocID="{9B32AE6F-6AD2-7747-A73E-69CC5069BD31}" presName="dummy" presStyleCnt="0"/>
      <dgm:spPr/>
    </dgm:pt>
    <dgm:pt modelId="{87946555-6DC3-1949-A135-F4E817D06C60}" type="pres">
      <dgm:prSet presAssocID="{94FC1871-ABF7-034B-8EDE-13A51F6FB7E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679D31F-3A88-1F46-93D3-D9D8D04CEE20}" type="pres">
      <dgm:prSet presAssocID="{ABBFE0A4-8149-234A-AEFE-D8CB1473EFD0}" presName="node" presStyleLbl="node1" presStyleIdx="2" presStyleCnt="4" custScaleX="213462" custScaleY="149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DD6B1-3C22-6E47-B7ED-859CD2B7A2B9}" type="pres">
      <dgm:prSet presAssocID="{ABBFE0A4-8149-234A-AEFE-D8CB1473EFD0}" presName="dummy" presStyleCnt="0"/>
      <dgm:spPr/>
    </dgm:pt>
    <dgm:pt modelId="{077FF5C4-C7A7-2F4C-A8D3-A494EB4DCFCB}" type="pres">
      <dgm:prSet presAssocID="{83BEA085-3D46-FC41-83BD-5C547BE710E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3ED81CE-246C-2F43-843B-3B83C52FF375}" type="pres">
      <dgm:prSet presAssocID="{3D381736-A141-B642-88C4-4C407927D4E1}" presName="node" presStyleLbl="node1" presStyleIdx="3" presStyleCnt="4" custScaleX="180139" custRadScaleRad="100836" custRadScaleInc="-5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BFFD2-45BE-0948-A160-F1113D7037F2}" type="pres">
      <dgm:prSet presAssocID="{3D381736-A141-B642-88C4-4C407927D4E1}" presName="dummy" presStyleCnt="0"/>
      <dgm:spPr/>
    </dgm:pt>
    <dgm:pt modelId="{BFB135FD-C0FF-BE4D-A48C-B9EC09C46E34}" type="pres">
      <dgm:prSet presAssocID="{58E278C9-7E61-AE42-934E-B2C23E4937FF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9AA307B0-4DAE-0549-A7C1-EA1AD79E702E}" type="presOf" srcId="{83BEA085-3D46-FC41-83BD-5C547BE710E7}" destId="{077FF5C4-C7A7-2F4C-A8D3-A494EB4DCFCB}" srcOrd="0" destOrd="0" presId="urn:microsoft.com/office/officeart/2005/8/layout/radial6"/>
    <dgm:cxn modelId="{802D3E4B-BA67-044F-8A2C-BF4AB6B723C6}" type="presOf" srcId="{61A8E769-E18F-0B42-9CFB-ACA343E23E1E}" destId="{6DFE716F-931D-BD40-A548-C57EBAE1A8FC}" srcOrd="0" destOrd="0" presId="urn:microsoft.com/office/officeart/2005/8/layout/radial6"/>
    <dgm:cxn modelId="{D44EF26B-C101-104B-8A5E-5E972C787F63}" srcId="{A46691FF-5410-1E4F-B90C-E2809622C7BE}" destId="{6ACF6E55-AB96-8140-A263-8C3EE5B2D6F3}" srcOrd="0" destOrd="0" parTransId="{BA943BD4-9F3E-6743-AE82-B1DA754CB164}" sibTransId="{4644A6C7-198B-0549-A29F-26489C52C4DF}"/>
    <dgm:cxn modelId="{A0509390-D119-014B-9675-64DD344DCEF8}" type="presOf" srcId="{929609D8-2DB4-E44D-AE81-0D7DE5175313}" destId="{3D15C283-A8EF-CF4E-93D0-F8123F082935}" srcOrd="0" destOrd="0" presId="urn:microsoft.com/office/officeart/2005/8/layout/radial6"/>
    <dgm:cxn modelId="{63980BBE-6F54-1B4A-9B20-434227F20614}" type="presOf" srcId="{94FC1871-ABF7-034B-8EDE-13A51F6FB7E4}" destId="{87946555-6DC3-1949-A135-F4E817D06C60}" srcOrd="0" destOrd="0" presId="urn:microsoft.com/office/officeart/2005/8/layout/radial6"/>
    <dgm:cxn modelId="{22C76645-8BEF-BC43-A128-A00FF0F71742}" type="presOf" srcId="{6ACF6E55-AB96-8140-A263-8C3EE5B2D6F3}" destId="{E855FDB2-2F14-294B-8453-B9A7E40C442A}" srcOrd="0" destOrd="0" presId="urn:microsoft.com/office/officeart/2005/8/layout/radial6"/>
    <dgm:cxn modelId="{C6A27787-B5A4-E94A-8F11-B910AA37D9B5}" type="presOf" srcId="{3D381736-A141-B642-88C4-4C407927D4E1}" destId="{23ED81CE-246C-2F43-843B-3B83C52FF375}" srcOrd="0" destOrd="0" presId="urn:microsoft.com/office/officeart/2005/8/layout/radial6"/>
    <dgm:cxn modelId="{CD242E09-588B-AB45-940B-14B13ED2E0BA}" srcId="{6ACF6E55-AB96-8140-A263-8C3EE5B2D6F3}" destId="{929609D8-2DB4-E44D-AE81-0D7DE5175313}" srcOrd="0" destOrd="0" parTransId="{AA568B25-5F12-3E4D-8092-0DF84AE339B5}" sibTransId="{61A8E769-E18F-0B42-9CFB-ACA343E23E1E}"/>
    <dgm:cxn modelId="{737D69B1-5CC3-4543-8213-8592CDE6B020}" type="presOf" srcId="{9B32AE6F-6AD2-7747-A73E-69CC5069BD31}" destId="{0BA7BF46-FABF-9443-88E6-AFFE53909AC2}" srcOrd="0" destOrd="0" presId="urn:microsoft.com/office/officeart/2005/8/layout/radial6"/>
    <dgm:cxn modelId="{39F25301-619A-DC44-8859-78BC330563EE}" srcId="{6ACF6E55-AB96-8140-A263-8C3EE5B2D6F3}" destId="{ABBFE0A4-8149-234A-AEFE-D8CB1473EFD0}" srcOrd="2" destOrd="0" parTransId="{3FB6FBEE-168D-8347-8957-50138445D0C7}" sibTransId="{83BEA085-3D46-FC41-83BD-5C547BE710E7}"/>
    <dgm:cxn modelId="{96D9B60E-3EBC-844B-A948-7CBFDD08A8AB}" type="presOf" srcId="{58E278C9-7E61-AE42-934E-B2C23E4937FF}" destId="{BFB135FD-C0FF-BE4D-A48C-B9EC09C46E34}" srcOrd="0" destOrd="0" presId="urn:microsoft.com/office/officeart/2005/8/layout/radial6"/>
    <dgm:cxn modelId="{38E1BB34-E34A-044A-930B-FC674EFE2AC6}" type="presOf" srcId="{A46691FF-5410-1E4F-B90C-E2809622C7BE}" destId="{A7D4AC24-D7D0-D040-9B3F-7693EB579692}" srcOrd="0" destOrd="0" presId="urn:microsoft.com/office/officeart/2005/8/layout/radial6"/>
    <dgm:cxn modelId="{4DCAC23F-5261-F44B-ABB3-2112B513E6CF}" srcId="{6ACF6E55-AB96-8140-A263-8C3EE5B2D6F3}" destId="{3D381736-A141-B642-88C4-4C407927D4E1}" srcOrd="3" destOrd="0" parTransId="{24BD2648-A531-FC4E-A634-88FC79268633}" sibTransId="{58E278C9-7E61-AE42-934E-B2C23E4937FF}"/>
    <dgm:cxn modelId="{8BD5A900-9BF8-124F-9186-ABA39E7E0E50}" srcId="{6ACF6E55-AB96-8140-A263-8C3EE5B2D6F3}" destId="{9B32AE6F-6AD2-7747-A73E-69CC5069BD31}" srcOrd="1" destOrd="0" parTransId="{9EC72F12-8ABC-8440-801F-3C5A82BC453A}" sibTransId="{94FC1871-ABF7-034B-8EDE-13A51F6FB7E4}"/>
    <dgm:cxn modelId="{DF147D99-C6DB-B64F-A1E1-F7DD54BD1BFF}" type="presOf" srcId="{ABBFE0A4-8149-234A-AEFE-D8CB1473EFD0}" destId="{9679D31F-3A88-1F46-93D3-D9D8D04CEE20}" srcOrd="0" destOrd="0" presId="urn:microsoft.com/office/officeart/2005/8/layout/radial6"/>
    <dgm:cxn modelId="{D2FBBEB5-4E8B-6F44-A248-8CD463F5D760}" type="presParOf" srcId="{A7D4AC24-D7D0-D040-9B3F-7693EB579692}" destId="{E855FDB2-2F14-294B-8453-B9A7E40C442A}" srcOrd="0" destOrd="0" presId="urn:microsoft.com/office/officeart/2005/8/layout/radial6"/>
    <dgm:cxn modelId="{66C3573A-A31C-7746-85C8-83720189310C}" type="presParOf" srcId="{A7D4AC24-D7D0-D040-9B3F-7693EB579692}" destId="{3D15C283-A8EF-CF4E-93D0-F8123F082935}" srcOrd="1" destOrd="0" presId="urn:microsoft.com/office/officeart/2005/8/layout/radial6"/>
    <dgm:cxn modelId="{6FB01524-F1E3-124B-939C-631995667E54}" type="presParOf" srcId="{A7D4AC24-D7D0-D040-9B3F-7693EB579692}" destId="{26669749-1159-0F45-A922-2E0FA504B190}" srcOrd="2" destOrd="0" presId="urn:microsoft.com/office/officeart/2005/8/layout/radial6"/>
    <dgm:cxn modelId="{DDA330F2-A908-FA47-85FE-E826CF01CA08}" type="presParOf" srcId="{A7D4AC24-D7D0-D040-9B3F-7693EB579692}" destId="{6DFE716F-931D-BD40-A548-C57EBAE1A8FC}" srcOrd="3" destOrd="0" presId="urn:microsoft.com/office/officeart/2005/8/layout/radial6"/>
    <dgm:cxn modelId="{DF606FC3-5578-7348-82B1-05F490F2FD66}" type="presParOf" srcId="{A7D4AC24-D7D0-D040-9B3F-7693EB579692}" destId="{0BA7BF46-FABF-9443-88E6-AFFE53909AC2}" srcOrd="4" destOrd="0" presId="urn:microsoft.com/office/officeart/2005/8/layout/radial6"/>
    <dgm:cxn modelId="{C0D9072F-6C0D-594F-87E5-DD030BD39EDD}" type="presParOf" srcId="{A7D4AC24-D7D0-D040-9B3F-7693EB579692}" destId="{A4F34532-100F-5440-A184-EE7C4D9A5DFE}" srcOrd="5" destOrd="0" presId="urn:microsoft.com/office/officeart/2005/8/layout/radial6"/>
    <dgm:cxn modelId="{80F1C41B-FEA9-334E-9901-F2B34F29819D}" type="presParOf" srcId="{A7D4AC24-D7D0-D040-9B3F-7693EB579692}" destId="{87946555-6DC3-1949-A135-F4E817D06C60}" srcOrd="6" destOrd="0" presId="urn:microsoft.com/office/officeart/2005/8/layout/radial6"/>
    <dgm:cxn modelId="{6F1811E2-7EE8-C24E-9F3F-68F35C99235A}" type="presParOf" srcId="{A7D4AC24-D7D0-D040-9B3F-7693EB579692}" destId="{9679D31F-3A88-1F46-93D3-D9D8D04CEE20}" srcOrd="7" destOrd="0" presId="urn:microsoft.com/office/officeart/2005/8/layout/radial6"/>
    <dgm:cxn modelId="{96517A37-101A-8343-8B57-AEE2920EDF65}" type="presParOf" srcId="{A7D4AC24-D7D0-D040-9B3F-7693EB579692}" destId="{55BDD6B1-3C22-6E47-B7ED-859CD2B7A2B9}" srcOrd="8" destOrd="0" presId="urn:microsoft.com/office/officeart/2005/8/layout/radial6"/>
    <dgm:cxn modelId="{56233CBC-4A63-F249-8A13-73D97BF79A3A}" type="presParOf" srcId="{A7D4AC24-D7D0-D040-9B3F-7693EB579692}" destId="{077FF5C4-C7A7-2F4C-A8D3-A494EB4DCFCB}" srcOrd="9" destOrd="0" presId="urn:microsoft.com/office/officeart/2005/8/layout/radial6"/>
    <dgm:cxn modelId="{A50B45D3-C051-044C-86EE-B1C26C5C8C0F}" type="presParOf" srcId="{A7D4AC24-D7D0-D040-9B3F-7693EB579692}" destId="{23ED81CE-246C-2F43-843B-3B83C52FF375}" srcOrd="10" destOrd="0" presId="urn:microsoft.com/office/officeart/2005/8/layout/radial6"/>
    <dgm:cxn modelId="{0B0916A2-1FF3-1C45-93C0-DA8D85A956D5}" type="presParOf" srcId="{A7D4AC24-D7D0-D040-9B3F-7693EB579692}" destId="{49DBFFD2-45BE-0948-A160-F1113D7037F2}" srcOrd="11" destOrd="0" presId="urn:microsoft.com/office/officeart/2005/8/layout/radial6"/>
    <dgm:cxn modelId="{8221D0E2-24E4-6245-B395-DFED601C52B3}" type="presParOf" srcId="{A7D4AC24-D7D0-D040-9B3F-7693EB579692}" destId="{BFB135FD-C0FF-BE4D-A48C-B9EC09C46E3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4AA589-D1F1-FE47-AD0E-7762F497B6B2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281777-7312-BB49-81FF-4998E170E80F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Advocacy and Networking </a:t>
          </a:r>
          <a:endParaRPr lang="en-US" dirty="0">
            <a:solidFill>
              <a:schemeClr val="accent2"/>
            </a:solidFill>
          </a:endParaRPr>
        </a:p>
      </dgm:t>
    </dgm:pt>
    <dgm:pt modelId="{D5BFACA3-339D-0C49-ACED-06D2142F5D8B}" type="parTrans" cxnId="{C83BA8E4-DEC2-3444-BBA9-89EDEB531DDA}">
      <dgm:prSet/>
      <dgm:spPr/>
      <dgm:t>
        <a:bodyPr/>
        <a:lstStyle/>
        <a:p>
          <a:endParaRPr lang="en-US"/>
        </a:p>
      </dgm:t>
    </dgm:pt>
    <dgm:pt modelId="{C0275D0F-2719-6843-8D4F-00C6E96C999C}" type="sibTrans" cxnId="{C83BA8E4-DEC2-3444-BBA9-89EDEB531DDA}">
      <dgm:prSet/>
      <dgm:spPr/>
      <dgm:t>
        <a:bodyPr/>
        <a:lstStyle/>
        <a:p>
          <a:endParaRPr lang="en-US"/>
        </a:p>
      </dgm:t>
    </dgm:pt>
    <dgm:pt modelId="{FAECB003-92E1-BA4E-8524-546BB7CF5E3C}">
      <dgm:prSet phldrT="[Text]" custT="1"/>
      <dgm:spPr/>
      <dgm:t>
        <a:bodyPr/>
        <a:lstStyle/>
        <a:p>
          <a:r>
            <a:rPr lang="en-US" sz="1600" dirty="0" smtClean="0"/>
            <a:t>ANNUAL</a:t>
          </a:r>
          <a:r>
            <a:rPr lang="en-US" sz="1600" baseline="0" dirty="0" smtClean="0"/>
            <a:t> CONFERENCES</a:t>
          </a:r>
          <a:endParaRPr lang="en-US" sz="1600" dirty="0"/>
        </a:p>
      </dgm:t>
    </dgm:pt>
    <dgm:pt modelId="{BAE6434B-2772-114F-BE78-1A85A8F903B9}" type="parTrans" cxnId="{37D07831-6526-C746-BEB1-FEE753A8487A}">
      <dgm:prSet/>
      <dgm:spPr/>
      <dgm:t>
        <a:bodyPr/>
        <a:lstStyle/>
        <a:p>
          <a:endParaRPr lang="en-US"/>
        </a:p>
      </dgm:t>
    </dgm:pt>
    <dgm:pt modelId="{1F2F80CF-CBA9-DA4A-9E5B-30EE404D9DC5}" type="sibTrans" cxnId="{37D07831-6526-C746-BEB1-FEE753A8487A}">
      <dgm:prSet/>
      <dgm:spPr/>
      <dgm:t>
        <a:bodyPr/>
        <a:lstStyle/>
        <a:p>
          <a:endParaRPr lang="en-US"/>
        </a:p>
      </dgm:t>
    </dgm:pt>
    <dgm:pt modelId="{DC4880A0-FD54-E945-B41D-C664BB7B0DBC}">
      <dgm:prSet phldrT="[Text]" custT="1"/>
      <dgm:spPr/>
      <dgm:t>
        <a:bodyPr/>
        <a:lstStyle/>
        <a:p>
          <a:r>
            <a:rPr lang="en-US" sz="1600" dirty="0" smtClean="0"/>
            <a:t>Quarterly seminars/lectures </a:t>
          </a:r>
          <a:endParaRPr lang="en-US" sz="1600" dirty="0"/>
        </a:p>
      </dgm:t>
    </dgm:pt>
    <dgm:pt modelId="{309ACDCD-3168-724A-9C8D-C64D20540D0C}" type="parTrans" cxnId="{82859FAA-C29C-A640-A063-CC21E51BB252}">
      <dgm:prSet/>
      <dgm:spPr/>
      <dgm:t>
        <a:bodyPr/>
        <a:lstStyle/>
        <a:p>
          <a:endParaRPr lang="en-US"/>
        </a:p>
      </dgm:t>
    </dgm:pt>
    <dgm:pt modelId="{99A11E8F-9481-B145-A2C9-8732A87D6568}" type="sibTrans" cxnId="{82859FAA-C29C-A640-A063-CC21E51BB252}">
      <dgm:prSet/>
      <dgm:spPr/>
      <dgm:t>
        <a:bodyPr/>
        <a:lstStyle/>
        <a:p>
          <a:endParaRPr lang="en-US"/>
        </a:p>
      </dgm:t>
    </dgm:pt>
    <dgm:pt modelId="{D3D283E9-8C97-194B-8335-FF75D98CC65C}">
      <dgm:prSet phldrT="[Text]"/>
      <dgm:spPr/>
      <dgm:t>
        <a:bodyPr/>
        <a:lstStyle/>
        <a:p>
          <a:r>
            <a:rPr lang="en-US" dirty="0" smtClean="0"/>
            <a:t>WEB PORTAL </a:t>
          </a:r>
          <a:endParaRPr lang="en-US" dirty="0"/>
        </a:p>
      </dgm:t>
    </dgm:pt>
    <dgm:pt modelId="{B9A3C602-D42F-B941-8EFF-978CBDD7AF0C}" type="parTrans" cxnId="{38A6E891-A4FA-2D46-B565-96D6DC229807}">
      <dgm:prSet/>
      <dgm:spPr/>
      <dgm:t>
        <a:bodyPr/>
        <a:lstStyle/>
        <a:p>
          <a:endParaRPr lang="en-US"/>
        </a:p>
      </dgm:t>
    </dgm:pt>
    <dgm:pt modelId="{AA9DCE19-C3BF-7142-B616-3046D1363D38}" type="sibTrans" cxnId="{38A6E891-A4FA-2D46-B565-96D6DC229807}">
      <dgm:prSet/>
      <dgm:spPr/>
      <dgm:t>
        <a:bodyPr/>
        <a:lstStyle/>
        <a:p>
          <a:endParaRPr lang="en-US"/>
        </a:p>
      </dgm:t>
    </dgm:pt>
    <dgm:pt modelId="{0FBE5277-7A8C-0343-A196-02E824895828}">
      <dgm:prSet phldrT="[Text]"/>
      <dgm:spPr/>
      <dgm:t>
        <a:bodyPr/>
        <a:lstStyle/>
        <a:p>
          <a:r>
            <a:rPr lang="en-US" dirty="0" smtClean="0"/>
            <a:t>Multimedia Series -</a:t>
          </a:r>
          <a:endParaRPr lang="en-US" dirty="0"/>
        </a:p>
      </dgm:t>
    </dgm:pt>
    <dgm:pt modelId="{338D63B5-D129-1E43-9903-68EA188502DC}" type="parTrans" cxnId="{0B096DF7-DA68-8C4F-9339-8F8D908672A9}">
      <dgm:prSet/>
      <dgm:spPr/>
      <dgm:t>
        <a:bodyPr/>
        <a:lstStyle/>
        <a:p>
          <a:endParaRPr lang="en-US"/>
        </a:p>
      </dgm:t>
    </dgm:pt>
    <dgm:pt modelId="{17184DA7-00BA-884A-A1F6-BDBB7CE05AAF}" type="sibTrans" cxnId="{0B096DF7-DA68-8C4F-9339-8F8D908672A9}">
      <dgm:prSet/>
      <dgm:spPr/>
      <dgm:t>
        <a:bodyPr/>
        <a:lstStyle/>
        <a:p>
          <a:endParaRPr lang="en-US"/>
        </a:p>
      </dgm:t>
    </dgm:pt>
    <dgm:pt modelId="{DD8AC1A6-1F68-9E42-A497-4AA450D5AAA1}" type="pres">
      <dgm:prSet presAssocID="{F24AA589-D1F1-FE47-AD0E-7762F497B6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76405-B3AD-0A43-84C2-EB215FAE3728}" type="pres">
      <dgm:prSet presAssocID="{45281777-7312-BB49-81FF-4998E170E80F}" presName="centerShape" presStyleLbl="node0" presStyleIdx="0" presStyleCnt="1" custScaleX="151278" custScaleY="136990" custLinFactNeighborX="3962" custLinFactNeighborY="0"/>
      <dgm:spPr/>
      <dgm:t>
        <a:bodyPr/>
        <a:lstStyle/>
        <a:p>
          <a:endParaRPr lang="en-US"/>
        </a:p>
      </dgm:t>
    </dgm:pt>
    <dgm:pt modelId="{AC02A96E-75F1-A64B-BA82-4BD4AFBEC009}" type="pres">
      <dgm:prSet presAssocID="{FAECB003-92E1-BA4E-8524-546BB7CF5E3C}" presName="node" presStyleLbl="node1" presStyleIdx="0" presStyleCnt="4" custFlipHor="1" custScaleX="264136" custScaleY="102287" custRadScaleRad="101245" custRadScaleInc="32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5D302-6A58-3547-AA1E-A08D9E25EAC2}" type="pres">
      <dgm:prSet presAssocID="{FAECB003-92E1-BA4E-8524-546BB7CF5E3C}" presName="dummy" presStyleCnt="0"/>
      <dgm:spPr/>
    </dgm:pt>
    <dgm:pt modelId="{836C3CB4-EFCD-0040-8A17-3A7F87BD8020}" type="pres">
      <dgm:prSet presAssocID="{1F2F80CF-CBA9-DA4A-9E5B-30EE404D9DC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2A95FFB-B325-5B43-89D0-FD9E60BC4CC0}" type="pres">
      <dgm:prSet presAssocID="{DC4880A0-FD54-E945-B41D-C664BB7B0DBC}" presName="node" presStyleLbl="node1" presStyleIdx="1" presStyleCnt="4" custScaleX="219033" custRadScaleRad="147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D8099-8CDF-FF45-917A-54EC6CDDADDF}" type="pres">
      <dgm:prSet presAssocID="{DC4880A0-FD54-E945-B41D-C664BB7B0DBC}" presName="dummy" presStyleCnt="0"/>
      <dgm:spPr/>
    </dgm:pt>
    <dgm:pt modelId="{FEE4118E-FC55-3949-A19B-D76C4B0359AE}" type="pres">
      <dgm:prSet presAssocID="{99A11E8F-9481-B145-A2C9-8732A87D656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4D4151C-3563-F448-A550-BA2A7F498FF9}" type="pres">
      <dgm:prSet presAssocID="{D3D283E9-8C97-194B-8335-FF75D98CC65C}" presName="node" presStyleLbl="node1" presStyleIdx="2" presStyleCnt="4" custScaleX="259426" custRadScaleRad="100277" custRadScaleInc="-19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C0C2B-BE90-B044-ACE9-D6EADFDE5A05}" type="pres">
      <dgm:prSet presAssocID="{D3D283E9-8C97-194B-8335-FF75D98CC65C}" presName="dummy" presStyleCnt="0"/>
      <dgm:spPr/>
    </dgm:pt>
    <dgm:pt modelId="{9C357D6D-4DCB-464F-A5DB-9C28A4FEC851}" type="pres">
      <dgm:prSet presAssocID="{AA9DCE19-C3BF-7142-B616-3046D1363D3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F984296-C3D6-3949-B663-1F1DD399104A}" type="pres">
      <dgm:prSet presAssocID="{0FBE5277-7A8C-0343-A196-02E824895828}" presName="node" presStyleLbl="node1" presStyleIdx="3" presStyleCnt="4" custScaleX="156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A3C1E-A5EF-274B-95F3-E615612E82D3}" type="pres">
      <dgm:prSet presAssocID="{0FBE5277-7A8C-0343-A196-02E824895828}" presName="dummy" presStyleCnt="0"/>
      <dgm:spPr/>
    </dgm:pt>
    <dgm:pt modelId="{D5B245BD-72EE-3F44-ABC6-0B9974B23B3F}" type="pres">
      <dgm:prSet presAssocID="{17184DA7-00BA-884A-A1F6-BDBB7CE05AAF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83BA8E4-DEC2-3444-BBA9-89EDEB531DDA}" srcId="{F24AA589-D1F1-FE47-AD0E-7762F497B6B2}" destId="{45281777-7312-BB49-81FF-4998E170E80F}" srcOrd="0" destOrd="0" parTransId="{D5BFACA3-339D-0C49-ACED-06D2142F5D8B}" sibTransId="{C0275D0F-2719-6843-8D4F-00C6E96C999C}"/>
    <dgm:cxn modelId="{5BBCC634-9512-CF48-B57B-CCDCEEC3903D}" type="presOf" srcId="{FAECB003-92E1-BA4E-8524-546BB7CF5E3C}" destId="{AC02A96E-75F1-A64B-BA82-4BD4AFBEC009}" srcOrd="0" destOrd="0" presId="urn:microsoft.com/office/officeart/2005/8/layout/radial6"/>
    <dgm:cxn modelId="{A6C1B14B-51B7-FD42-BBEB-A024C8E1B9FA}" type="presOf" srcId="{DC4880A0-FD54-E945-B41D-C664BB7B0DBC}" destId="{C2A95FFB-B325-5B43-89D0-FD9E60BC4CC0}" srcOrd="0" destOrd="0" presId="urn:microsoft.com/office/officeart/2005/8/layout/radial6"/>
    <dgm:cxn modelId="{8991E16D-7ED8-6541-B723-7C98EEEEC711}" type="presOf" srcId="{0FBE5277-7A8C-0343-A196-02E824895828}" destId="{EF984296-C3D6-3949-B663-1F1DD399104A}" srcOrd="0" destOrd="0" presId="urn:microsoft.com/office/officeart/2005/8/layout/radial6"/>
    <dgm:cxn modelId="{1848C3ED-AE87-5D42-AFF2-C4692AAB726F}" type="presOf" srcId="{D3D283E9-8C97-194B-8335-FF75D98CC65C}" destId="{14D4151C-3563-F448-A550-BA2A7F498FF9}" srcOrd="0" destOrd="0" presId="urn:microsoft.com/office/officeart/2005/8/layout/radial6"/>
    <dgm:cxn modelId="{22E400F2-4911-FD4D-A57F-2C832A0C1F2B}" type="presOf" srcId="{45281777-7312-BB49-81FF-4998E170E80F}" destId="{14976405-B3AD-0A43-84C2-EB215FAE3728}" srcOrd="0" destOrd="0" presId="urn:microsoft.com/office/officeart/2005/8/layout/radial6"/>
    <dgm:cxn modelId="{82859FAA-C29C-A640-A063-CC21E51BB252}" srcId="{45281777-7312-BB49-81FF-4998E170E80F}" destId="{DC4880A0-FD54-E945-B41D-C664BB7B0DBC}" srcOrd="1" destOrd="0" parTransId="{309ACDCD-3168-724A-9C8D-C64D20540D0C}" sibTransId="{99A11E8F-9481-B145-A2C9-8732A87D6568}"/>
    <dgm:cxn modelId="{58457BE2-8DFA-F449-9B9D-9C60298FF777}" type="presOf" srcId="{17184DA7-00BA-884A-A1F6-BDBB7CE05AAF}" destId="{D5B245BD-72EE-3F44-ABC6-0B9974B23B3F}" srcOrd="0" destOrd="0" presId="urn:microsoft.com/office/officeart/2005/8/layout/radial6"/>
    <dgm:cxn modelId="{7D6458CE-46C9-C84C-B654-D616F0553840}" type="presOf" srcId="{F24AA589-D1F1-FE47-AD0E-7762F497B6B2}" destId="{DD8AC1A6-1F68-9E42-A497-4AA450D5AAA1}" srcOrd="0" destOrd="0" presId="urn:microsoft.com/office/officeart/2005/8/layout/radial6"/>
    <dgm:cxn modelId="{4D6CCD46-DFFD-E149-B387-455D590461C8}" type="presOf" srcId="{1F2F80CF-CBA9-DA4A-9E5B-30EE404D9DC5}" destId="{836C3CB4-EFCD-0040-8A17-3A7F87BD8020}" srcOrd="0" destOrd="0" presId="urn:microsoft.com/office/officeart/2005/8/layout/radial6"/>
    <dgm:cxn modelId="{0B096DF7-DA68-8C4F-9339-8F8D908672A9}" srcId="{45281777-7312-BB49-81FF-4998E170E80F}" destId="{0FBE5277-7A8C-0343-A196-02E824895828}" srcOrd="3" destOrd="0" parTransId="{338D63B5-D129-1E43-9903-68EA188502DC}" sibTransId="{17184DA7-00BA-884A-A1F6-BDBB7CE05AAF}"/>
    <dgm:cxn modelId="{38A6E891-A4FA-2D46-B565-96D6DC229807}" srcId="{45281777-7312-BB49-81FF-4998E170E80F}" destId="{D3D283E9-8C97-194B-8335-FF75D98CC65C}" srcOrd="2" destOrd="0" parTransId="{B9A3C602-D42F-B941-8EFF-978CBDD7AF0C}" sibTransId="{AA9DCE19-C3BF-7142-B616-3046D1363D38}"/>
    <dgm:cxn modelId="{CA20EFD2-4943-F348-818D-DC5722B0C6E6}" type="presOf" srcId="{99A11E8F-9481-B145-A2C9-8732A87D6568}" destId="{FEE4118E-FC55-3949-A19B-D76C4B0359AE}" srcOrd="0" destOrd="0" presId="urn:microsoft.com/office/officeart/2005/8/layout/radial6"/>
    <dgm:cxn modelId="{37D07831-6526-C746-BEB1-FEE753A8487A}" srcId="{45281777-7312-BB49-81FF-4998E170E80F}" destId="{FAECB003-92E1-BA4E-8524-546BB7CF5E3C}" srcOrd="0" destOrd="0" parTransId="{BAE6434B-2772-114F-BE78-1A85A8F903B9}" sibTransId="{1F2F80CF-CBA9-DA4A-9E5B-30EE404D9DC5}"/>
    <dgm:cxn modelId="{3AC6F380-0F46-5C47-BA55-242BDBF9D533}" type="presOf" srcId="{AA9DCE19-C3BF-7142-B616-3046D1363D38}" destId="{9C357D6D-4DCB-464F-A5DB-9C28A4FEC851}" srcOrd="0" destOrd="0" presId="urn:microsoft.com/office/officeart/2005/8/layout/radial6"/>
    <dgm:cxn modelId="{BE912889-CA62-2C4F-9655-3DA6C3607643}" type="presParOf" srcId="{DD8AC1A6-1F68-9E42-A497-4AA450D5AAA1}" destId="{14976405-B3AD-0A43-84C2-EB215FAE3728}" srcOrd="0" destOrd="0" presId="urn:microsoft.com/office/officeart/2005/8/layout/radial6"/>
    <dgm:cxn modelId="{2BD484A5-D097-7A42-B1AA-2C5643133C59}" type="presParOf" srcId="{DD8AC1A6-1F68-9E42-A497-4AA450D5AAA1}" destId="{AC02A96E-75F1-A64B-BA82-4BD4AFBEC009}" srcOrd="1" destOrd="0" presId="urn:microsoft.com/office/officeart/2005/8/layout/radial6"/>
    <dgm:cxn modelId="{E222BBC7-989B-7A43-877B-C159ABB781E1}" type="presParOf" srcId="{DD8AC1A6-1F68-9E42-A497-4AA450D5AAA1}" destId="{85A5D302-6A58-3547-AA1E-A08D9E25EAC2}" srcOrd="2" destOrd="0" presId="urn:microsoft.com/office/officeart/2005/8/layout/radial6"/>
    <dgm:cxn modelId="{3E058020-619F-5D47-BA01-EE2CA7A7FE00}" type="presParOf" srcId="{DD8AC1A6-1F68-9E42-A497-4AA450D5AAA1}" destId="{836C3CB4-EFCD-0040-8A17-3A7F87BD8020}" srcOrd="3" destOrd="0" presId="urn:microsoft.com/office/officeart/2005/8/layout/radial6"/>
    <dgm:cxn modelId="{1061595F-10EF-6C41-81AA-C127BC6FE32B}" type="presParOf" srcId="{DD8AC1A6-1F68-9E42-A497-4AA450D5AAA1}" destId="{C2A95FFB-B325-5B43-89D0-FD9E60BC4CC0}" srcOrd="4" destOrd="0" presId="urn:microsoft.com/office/officeart/2005/8/layout/radial6"/>
    <dgm:cxn modelId="{20CA9ADE-E985-234E-9232-B40C18826657}" type="presParOf" srcId="{DD8AC1A6-1F68-9E42-A497-4AA450D5AAA1}" destId="{1E7D8099-8CDF-FF45-917A-54EC6CDDADDF}" srcOrd="5" destOrd="0" presId="urn:microsoft.com/office/officeart/2005/8/layout/radial6"/>
    <dgm:cxn modelId="{4CEB1177-E6C7-5C47-BC44-9BE4E85A3B70}" type="presParOf" srcId="{DD8AC1A6-1F68-9E42-A497-4AA450D5AAA1}" destId="{FEE4118E-FC55-3949-A19B-D76C4B0359AE}" srcOrd="6" destOrd="0" presId="urn:microsoft.com/office/officeart/2005/8/layout/radial6"/>
    <dgm:cxn modelId="{A75B6BC7-CB47-DF44-915C-75AB4BEF2CDB}" type="presParOf" srcId="{DD8AC1A6-1F68-9E42-A497-4AA450D5AAA1}" destId="{14D4151C-3563-F448-A550-BA2A7F498FF9}" srcOrd="7" destOrd="0" presId="urn:microsoft.com/office/officeart/2005/8/layout/radial6"/>
    <dgm:cxn modelId="{2C90CFF0-C4E9-7946-8222-1D4F2287E1A2}" type="presParOf" srcId="{DD8AC1A6-1F68-9E42-A497-4AA450D5AAA1}" destId="{496C0C2B-BE90-B044-ACE9-D6EADFDE5A05}" srcOrd="8" destOrd="0" presId="urn:microsoft.com/office/officeart/2005/8/layout/radial6"/>
    <dgm:cxn modelId="{AE2BD593-2EE8-064E-A5ED-AF2806BEF44D}" type="presParOf" srcId="{DD8AC1A6-1F68-9E42-A497-4AA450D5AAA1}" destId="{9C357D6D-4DCB-464F-A5DB-9C28A4FEC851}" srcOrd="9" destOrd="0" presId="urn:microsoft.com/office/officeart/2005/8/layout/radial6"/>
    <dgm:cxn modelId="{6BCC4262-622D-6F4A-9996-A76FB948D3FD}" type="presParOf" srcId="{DD8AC1A6-1F68-9E42-A497-4AA450D5AAA1}" destId="{EF984296-C3D6-3949-B663-1F1DD399104A}" srcOrd="10" destOrd="0" presId="urn:microsoft.com/office/officeart/2005/8/layout/radial6"/>
    <dgm:cxn modelId="{A6640978-9F8A-2144-86D1-7D01E9931F90}" type="presParOf" srcId="{DD8AC1A6-1F68-9E42-A497-4AA450D5AAA1}" destId="{25CA3C1E-A5EF-274B-95F3-E615612E82D3}" srcOrd="11" destOrd="0" presId="urn:microsoft.com/office/officeart/2005/8/layout/radial6"/>
    <dgm:cxn modelId="{2C04107D-808C-4041-A548-546D7E2090C0}" type="presParOf" srcId="{DD8AC1A6-1F68-9E42-A497-4AA450D5AAA1}" destId="{D5B245BD-72EE-3F44-ABC6-0B9974B23B3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3F388-4414-DB4D-BCDE-F5398E302DB9}">
      <dsp:nvSpPr>
        <dsp:cNvPr id="0" name=""/>
        <dsp:cNvSpPr/>
      </dsp:nvSpPr>
      <dsp:spPr>
        <a:xfrm>
          <a:off x="0" y="0"/>
          <a:ext cx="8229600" cy="13577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Promote systemic understanding of dev &amp;contextually appropriate &amp;inclusive ECED with focus on early learning</a:t>
          </a:r>
          <a:endParaRPr lang="en-US" sz="2700" kern="1200" dirty="0"/>
        </a:p>
      </dsp:txBody>
      <dsp:txXfrm>
        <a:off x="0" y="0"/>
        <a:ext cx="8229600" cy="1357788"/>
      </dsp:txXfrm>
    </dsp:sp>
    <dsp:sp modelId="{CDA5AC43-D842-2F49-A405-12BE8A8A0B66}">
      <dsp:nvSpPr>
        <dsp:cNvPr id="0" name=""/>
        <dsp:cNvSpPr/>
      </dsp:nvSpPr>
      <dsp:spPr>
        <a:xfrm>
          <a:off x="4018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Expand landscape of indigenous knowledge on ECED &amp;narrow gap between theory, research, policy ,practice.</a:t>
          </a:r>
          <a:endParaRPr lang="en-US" sz="2400" kern="1200" dirty="0"/>
        </a:p>
      </dsp:txBody>
      <dsp:txXfrm>
        <a:off x="4018" y="1357788"/>
        <a:ext cx="2740521" cy="2851356"/>
      </dsp:txXfrm>
    </dsp:sp>
    <dsp:sp modelId="{1CE2EBB3-EDC5-794D-8626-C894C73D31FD}">
      <dsp:nvSpPr>
        <dsp:cNvPr id="0" name=""/>
        <dsp:cNvSpPr/>
      </dsp:nvSpPr>
      <dsp:spPr>
        <a:xfrm>
          <a:off x="2744539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Strengthen momentum for good quality &amp;play based ECED</a:t>
          </a:r>
          <a:endParaRPr lang="en-US" sz="2400" kern="1200" dirty="0"/>
        </a:p>
      </dsp:txBody>
      <dsp:txXfrm>
        <a:off x="2744539" y="1357788"/>
        <a:ext cx="2740521" cy="2851356"/>
      </dsp:txXfrm>
    </dsp:sp>
    <dsp:sp modelId="{A6CFEBF8-4531-C047-9062-D0438584F6BC}">
      <dsp:nvSpPr>
        <dsp:cNvPr id="0" name=""/>
        <dsp:cNvSpPr/>
      </dsp:nvSpPr>
      <dsp:spPr>
        <a:xfrm>
          <a:off x="5485060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Critique &amp;provide evidence based policy related advice &amp;feedback on existing programs &amp;provisions across sectors  </a:t>
          </a:r>
          <a:endParaRPr lang="en-US" sz="2400" kern="1200" dirty="0"/>
        </a:p>
      </dsp:txBody>
      <dsp:txXfrm>
        <a:off x="5485060" y="1357788"/>
        <a:ext cx="2740521" cy="2851356"/>
      </dsp:txXfrm>
    </dsp:sp>
    <dsp:sp modelId="{543E15F0-4AD5-564B-8064-36B463088676}">
      <dsp:nvSpPr>
        <dsp:cNvPr id="0" name=""/>
        <dsp:cNvSpPr/>
      </dsp:nvSpPr>
      <dsp:spPr>
        <a:xfrm>
          <a:off x="0" y="4209145"/>
          <a:ext cx="8229600" cy="31681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23FDE-2BBA-4878-A868-486412A36F69}">
      <dsp:nvSpPr>
        <dsp:cNvPr id="0" name=""/>
        <dsp:cNvSpPr/>
      </dsp:nvSpPr>
      <dsp:spPr>
        <a:xfrm>
          <a:off x="0" y="0"/>
          <a:ext cx="6096000" cy="121920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>
              <a:solidFill>
                <a:schemeClr val="bg1"/>
              </a:solidFill>
            </a:rPr>
            <a:t>CECED Functions</a:t>
          </a:r>
          <a:endParaRPr lang="en-IN" sz="5600" kern="1200" dirty="0">
            <a:solidFill>
              <a:schemeClr val="bg1"/>
            </a:solidFill>
          </a:endParaRPr>
        </a:p>
      </dsp:txBody>
      <dsp:txXfrm>
        <a:off x="0" y="0"/>
        <a:ext cx="6096000" cy="1219200"/>
      </dsp:txXfrm>
    </dsp:sp>
    <dsp:sp modelId="{072AEB41-59AA-4951-ADC7-9339B1BC0AE4}">
      <dsp:nvSpPr>
        <dsp:cNvPr id="0" name=""/>
        <dsp:cNvSpPr/>
      </dsp:nvSpPr>
      <dsp:spPr>
        <a:xfrm>
          <a:off x="2976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 Documentation, Knowledge Creation and theory building through longitudinal, multi-disciplinary &amp; multi-centric research</a:t>
          </a:r>
          <a:endParaRPr lang="en-IN" sz="1900" b="1" kern="1200" dirty="0">
            <a:solidFill>
              <a:schemeClr val="bg1"/>
            </a:solidFill>
          </a:endParaRPr>
        </a:p>
      </dsp:txBody>
      <dsp:txXfrm>
        <a:off x="2976" y="1219200"/>
        <a:ext cx="2030015" cy="2560320"/>
      </dsp:txXfrm>
    </dsp:sp>
    <dsp:sp modelId="{2FF3C92C-B76E-4E98-831D-410FD82F540E}">
      <dsp:nvSpPr>
        <dsp:cNvPr id="0" name=""/>
        <dsp:cNvSpPr/>
      </dsp:nvSpPr>
      <dsp:spPr>
        <a:xfrm>
          <a:off x="2032992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Technical resource for quality promotion and related capacity building</a:t>
          </a:r>
          <a:endParaRPr lang="en-IN" sz="1900" b="1" kern="1200" dirty="0">
            <a:solidFill>
              <a:schemeClr val="bg1"/>
            </a:solidFill>
          </a:endParaRPr>
        </a:p>
      </dsp:txBody>
      <dsp:txXfrm>
        <a:off x="2032992" y="1219200"/>
        <a:ext cx="2030015" cy="2560320"/>
      </dsp:txXfrm>
    </dsp:sp>
    <dsp:sp modelId="{358448B0-005D-4CAD-89C3-591E01265CB2}">
      <dsp:nvSpPr>
        <dsp:cNvPr id="0" name=""/>
        <dsp:cNvSpPr/>
      </dsp:nvSpPr>
      <dsp:spPr>
        <a:xfrm>
          <a:off x="4063007" y="1219200"/>
          <a:ext cx="2030015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Clearing house and repository of information/ data on ECED</a:t>
          </a:r>
          <a:endParaRPr lang="en-IN" sz="1900" b="1" kern="1200" dirty="0">
            <a:solidFill>
              <a:schemeClr val="bg1"/>
            </a:solidFill>
          </a:endParaRPr>
        </a:p>
      </dsp:txBody>
      <dsp:txXfrm>
        <a:off x="4063007" y="1219200"/>
        <a:ext cx="2030015" cy="2560320"/>
      </dsp:txXfrm>
    </dsp:sp>
    <dsp:sp modelId="{BCB807E4-83B1-4EEC-A8A2-0B60FFB95A99}">
      <dsp:nvSpPr>
        <dsp:cNvPr id="0" name=""/>
        <dsp:cNvSpPr/>
      </dsp:nvSpPr>
      <dsp:spPr>
        <a:xfrm>
          <a:off x="0" y="3779520"/>
          <a:ext cx="6096000" cy="28448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DB57C-1C0A-7542-83E3-6FA7F757F163}">
      <dsp:nvSpPr>
        <dsp:cNvPr id="0" name=""/>
        <dsp:cNvSpPr/>
      </dsp:nvSpPr>
      <dsp:spPr>
        <a:xfrm>
          <a:off x="1384203" y="490367"/>
          <a:ext cx="3446910" cy="344691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DF1D55-E799-264A-ABDA-5BD192E0260A}">
      <dsp:nvSpPr>
        <dsp:cNvPr id="0" name=""/>
        <dsp:cNvSpPr/>
      </dsp:nvSpPr>
      <dsp:spPr>
        <a:xfrm>
          <a:off x="1384203" y="490367"/>
          <a:ext cx="3446910" cy="344691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78757-50FC-124F-8326-90D1032A6610}">
      <dsp:nvSpPr>
        <dsp:cNvPr id="0" name=""/>
        <dsp:cNvSpPr/>
      </dsp:nvSpPr>
      <dsp:spPr>
        <a:xfrm>
          <a:off x="1384203" y="490367"/>
          <a:ext cx="3446910" cy="3446910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5CF7B-663E-0541-B0E7-23182FEFD533}">
      <dsp:nvSpPr>
        <dsp:cNvPr id="0" name=""/>
        <dsp:cNvSpPr/>
      </dsp:nvSpPr>
      <dsp:spPr>
        <a:xfrm>
          <a:off x="1384203" y="490367"/>
          <a:ext cx="3446910" cy="3446910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A9CE90-66E2-4B43-BBE5-8F1620102814}">
      <dsp:nvSpPr>
        <dsp:cNvPr id="0" name=""/>
        <dsp:cNvSpPr/>
      </dsp:nvSpPr>
      <dsp:spPr>
        <a:xfrm>
          <a:off x="2254742" y="1447403"/>
          <a:ext cx="1586507" cy="15865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accent2"/>
              </a:solidFill>
            </a:rPr>
            <a:t>Research</a:t>
          </a:r>
          <a:r>
            <a:rPr lang="en-US" sz="2200" kern="1200" dirty="0" smtClean="0">
              <a:solidFill>
                <a:schemeClr val="accent2"/>
              </a:solidFill>
            </a:rPr>
            <a:t> </a:t>
          </a:r>
          <a:endParaRPr lang="en-US" sz="2200" kern="1200" dirty="0">
            <a:solidFill>
              <a:schemeClr val="accent2"/>
            </a:solidFill>
          </a:endParaRPr>
        </a:p>
      </dsp:txBody>
      <dsp:txXfrm>
        <a:off x="2487081" y="1679742"/>
        <a:ext cx="1121829" cy="1121829"/>
      </dsp:txXfrm>
    </dsp:sp>
    <dsp:sp modelId="{2129793B-F605-654E-BAA9-0F2CBCE27055}">
      <dsp:nvSpPr>
        <dsp:cNvPr id="0" name=""/>
        <dsp:cNvSpPr/>
      </dsp:nvSpPr>
      <dsp:spPr>
        <a:xfrm>
          <a:off x="1498991" y="-244853"/>
          <a:ext cx="3217334" cy="15504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IECEI Study  Longitudinal Study </a:t>
          </a:r>
          <a:endParaRPr lang="en-US" sz="2000" kern="1200" dirty="0"/>
        </a:p>
      </dsp:txBody>
      <dsp:txXfrm>
        <a:off x="1970159" y="-17802"/>
        <a:ext cx="2274998" cy="1096300"/>
      </dsp:txXfrm>
    </dsp:sp>
    <dsp:sp modelId="{BE468664-0E02-F540-9C91-3EE7B5470F3F}">
      <dsp:nvSpPr>
        <dsp:cNvPr id="0" name=""/>
        <dsp:cNvSpPr/>
      </dsp:nvSpPr>
      <dsp:spPr>
        <a:xfrm>
          <a:off x="3911430" y="1278363"/>
          <a:ext cx="1759408" cy="18709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Teacher Education Survey </a:t>
          </a:r>
          <a:endParaRPr lang="en-US" sz="2000" kern="1200" dirty="0"/>
        </a:p>
      </dsp:txBody>
      <dsp:txXfrm>
        <a:off x="4169089" y="1552353"/>
        <a:ext cx="1244090" cy="1322939"/>
      </dsp:txXfrm>
    </dsp:sp>
    <dsp:sp modelId="{73A823E4-A11A-0D49-93E1-1140CC2F410B}">
      <dsp:nvSpPr>
        <dsp:cNvPr id="0" name=""/>
        <dsp:cNvSpPr/>
      </dsp:nvSpPr>
      <dsp:spPr>
        <a:xfrm>
          <a:off x="1548189" y="3068457"/>
          <a:ext cx="3118939" cy="16576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Impact  Evaluation of  Early Stimulation of infants </a:t>
          </a:r>
          <a:endParaRPr lang="en-US" sz="2000" kern="1200" dirty="0"/>
        </a:p>
      </dsp:txBody>
      <dsp:txXfrm>
        <a:off x="2004947" y="3311219"/>
        <a:ext cx="2205423" cy="1172157"/>
      </dsp:txXfrm>
    </dsp:sp>
    <dsp:sp modelId="{FE89D983-2FA1-224D-A49B-2093431D18D8}">
      <dsp:nvSpPr>
        <dsp:cNvPr id="0" name=""/>
        <dsp:cNvSpPr/>
      </dsp:nvSpPr>
      <dsp:spPr>
        <a:xfrm>
          <a:off x="425161" y="1169506"/>
          <a:ext cx="1998044" cy="20886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Program Evaluations </a:t>
          </a:r>
          <a:endParaRPr lang="en-US" sz="2000" kern="1200" dirty="0"/>
        </a:p>
      </dsp:txBody>
      <dsp:txXfrm>
        <a:off x="717768" y="1475379"/>
        <a:ext cx="1412830" cy="1476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135FD-C0FF-BE4D-A48C-B9EC09C46E34}">
      <dsp:nvSpPr>
        <dsp:cNvPr id="0" name=""/>
        <dsp:cNvSpPr/>
      </dsp:nvSpPr>
      <dsp:spPr>
        <a:xfrm>
          <a:off x="1413069" y="417125"/>
          <a:ext cx="3125428" cy="3125428"/>
        </a:xfrm>
        <a:prstGeom prst="blockArc">
          <a:avLst>
            <a:gd name="adj1" fmla="val 10682506"/>
            <a:gd name="adj2" fmla="val 16531489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FF5C4-C7A7-2F4C-A8D3-A494EB4DCFCB}">
      <dsp:nvSpPr>
        <dsp:cNvPr id="0" name=""/>
        <dsp:cNvSpPr/>
      </dsp:nvSpPr>
      <dsp:spPr>
        <a:xfrm>
          <a:off x="1413296" y="424269"/>
          <a:ext cx="3125428" cy="3125428"/>
        </a:xfrm>
        <a:prstGeom prst="blockArc">
          <a:avLst>
            <a:gd name="adj1" fmla="val 5371251"/>
            <a:gd name="adj2" fmla="val 10698604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946555-6DC3-1949-A135-F4E817D06C60}">
      <dsp:nvSpPr>
        <dsp:cNvPr id="0" name=""/>
        <dsp:cNvSpPr/>
      </dsp:nvSpPr>
      <dsp:spPr>
        <a:xfrm>
          <a:off x="1788946" y="467977"/>
          <a:ext cx="3125428" cy="3125428"/>
        </a:xfrm>
        <a:prstGeom prst="blockArc">
          <a:avLst>
            <a:gd name="adj1" fmla="val 433772"/>
            <a:gd name="adj2" fmla="val 6225161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E716F-931D-BD40-A548-C57EBAE1A8FC}">
      <dsp:nvSpPr>
        <dsp:cNvPr id="0" name=""/>
        <dsp:cNvSpPr/>
      </dsp:nvSpPr>
      <dsp:spPr>
        <a:xfrm>
          <a:off x="1798184" y="405523"/>
          <a:ext cx="3125428" cy="3125428"/>
        </a:xfrm>
        <a:prstGeom prst="blockArc">
          <a:avLst>
            <a:gd name="adj1" fmla="val 15661449"/>
            <a:gd name="adj2" fmla="val 575968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55FDB2-2F14-294B-8453-B9A7E40C442A}">
      <dsp:nvSpPr>
        <dsp:cNvPr id="0" name=""/>
        <dsp:cNvSpPr/>
      </dsp:nvSpPr>
      <dsp:spPr>
        <a:xfrm>
          <a:off x="2414327" y="1312407"/>
          <a:ext cx="1439167" cy="14391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>
              <a:solidFill>
                <a:schemeClr val="accent2"/>
              </a:solidFill>
            </a:rPr>
            <a:t>Quality Promotion </a:t>
          </a:r>
          <a:endParaRPr lang="en-US" sz="1700" b="1" i="0" kern="1200" dirty="0">
            <a:solidFill>
              <a:schemeClr val="accent2"/>
            </a:solidFill>
          </a:endParaRPr>
        </a:p>
      </dsp:txBody>
      <dsp:txXfrm>
        <a:off x="2625088" y="1523168"/>
        <a:ext cx="1017645" cy="1017645"/>
      </dsp:txXfrm>
    </dsp:sp>
    <dsp:sp modelId="{3D15C283-A8EF-CF4E-93D0-F8123F082935}">
      <dsp:nvSpPr>
        <dsp:cNvPr id="0" name=""/>
        <dsp:cNvSpPr/>
      </dsp:nvSpPr>
      <dsp:spPr>
        <a:xfrm>
          <a:off x="2191413" y="-202996"/>
          <a:ext cx="1862664" cy="13269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 A ECCE </a:t>
          </a:r>
          <a:endParaRPr lang="en-US" sz="1600" kern="1200" dirty="0"/>
        </a:p>
      </dsp:txBody>
      <dsp:txXfrm>
        <a:off x="2464194" y="-8667"/>
        <a:ext cx="1317102" cy="938302"/>
      </dsp:txXfrm>
    </dsp:sp>
    <dsp:sp modelId="{0BA7BF46-FABF-9443-88E6-AFFE53909AC2}">
      <dsp:nvSpPr>
        <dsp:cNvPr id="0" name=""/>
        <dsp:cNvSpPr/>
      </dsp:nvSpPr>
      <dsp:spPr>
        <a:xfrm>
          <a:off x="3840149" y="1517952"/>
          <a:ext cx="2051646" cy="14096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Technical support </a:t>
          </a:r>
          <a:endParaRPr lang="en-US" sz="1600" kern="1200" dirty="0"/>
        </a:p>
      </dsp:txBody>
      <dsp:txXfrm>
        <a:off x="4140606" y="1724393"/>
        <a:ext cx="1450732" cy="996787"/>
      </dsp:txXfrm>
    </dsp:sp>
    <dsp:sp modelId="{9679D31F-3A88-1F46-93D3-D9D8D04CEE20}">
      <dsp:nvSpPr>
        <dsp:cNvPr id="0" name=""/>
        <dsp:cNvSpPr/>
      </dsp:nvSpPr>
      <dsp:spPr>
        <a:xfrm>
          <a:off x="1913549" y="2759759"/>
          <a:ext cx="2150453" cy="15072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Early learning Standards </a:t>
          </a:r>
          <a:endParaRPr lang="en-US" sz="1600" kern="1200" dirty="0"/>
        </a:p>
      </dsp:txBody>
      <dsp:txXfrm>
        <a:off x="2228476" y="2980489"/>
        <a:ext cx="1520599" cy="1065777"/>
      </dsp:txXfrm>
    </dsp:sp>
    <dsp:sp modelId="{23ED81CE-246C-2F43-843B-3B83C52FF375}">
      <dsp:nvSpPr>
        <dsp:cNvPr id="0" name=""/>
        <dsp:cNvSpPr/>
      </dsp:nvSpPr>
      <dsp:spPr>
        <a:xfrm>
          <a:off x="542851" y="1528290"/>
          <a:ext cx="1814751" cy="10074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Policy briefs </a:t>
          </a:r>
          <a:endParaRPr lang="en-US" sz="1600" kern="1200" dirty="0"/>
        </a:p>
      </dsp:txBody>
      <dsp:txXfrm>
        <a:off x="808615" y="1675823"/>
        <a:ext cx="1283223" cy="7123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245BD-72EE-3F44-ABC6-0B9974B23B3F}">
      <dsp:nvSpPr>
        <dsp:cNvPr id="0" name=""/>
        <dsp:cNvSpPr/>
      </dsp:nvSpPr>
      <dsp:spPr>
        <a:xfrm>
          <a:off x="1090676" y="454773"/>
          <a:ext cx="3127317" cy="3127317"/>
        </a:xfrm>
        <a:prstGeom prst="blockArc">
          <a:avLst>
            <a:gd name="adj1" fmla="val 10756498"/>
            <a:gd name="adj2" fmla="val 16800456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357D6D-4DCB-464F-A5DB-9C28A4FEC851}">
      <dsp:nvSpPr>
        <dsp:cNvPr id="0" name=""/>
        <dsp:cNvSpPr/>
      </dsp:nvSpPr>
      <dsp:spPr>
        <a:xfrm>
          <a:off x="1090792" y="478354"/>
          <a:ext cx="3127317" cy="3127317"/>
        </a:xfrm>
        <a:prstGeom prst="blockArc">
          <a:avLst>
            <a:gd name="adj1" fmla="val 5044184"/>
            <a:gd name="adj2" fmla="val 10809575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E4118E-FC55-3949-A19B-D76C4B0359AE}">
      <dsp:nvSpPr>
        <dsp:cNvPr id="0" name=""/>
        <dsp:cNvSpPr/>
      </dsp:nvSpPr>
      <dsp:spPr>
        <a:xfrm>
          <a:off x="1430067" y="480999"/>
          <a:ext cx="3127317" cy="3127317"/>
        </a:xfrm>
        <a:prstGeom prst="blockArc">
          <a:avLst>
            <a:gd name="adj1" fmla="val 21584473"/>
            <a:gd name="adj2" fmla="val 5809401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6C3CB4-EFCD-0040-8A17-3A7F87BD8020}">
      <dsp:nvSpPr>
        <dsp:cNvPr id="0" name=""/>
        <dsp:cNvSpPr/>
      </dsp:nvSpPr>
      <dsp:spPr>
        <a:xfrm>
          <a:off x="1430053" y="476221"/>
          <a:ext cx="3127317" cy="3127317"/>
        </a:xfrm>
        <a:prstGeom prst="blockArc">
          <a:avLst>
            <a:gd name="adj1" fmla="val 16033498"/>
            <a:gd name="adj2" fmla="val 21595226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976405-B3AD-0A43-84C2-EB215FAE3728}">
      <dsp:nvSpPr>
        <dsp:cNvPr id="0" name=""/>
        <dsp:cNvSpPr/>
      </dsp:nvSpPr>
      <dsp:spPr>
        <a:xfrm>
          <a:off x="1687023" y="1052098"/>
          <a:ext cx="2176930" cy="19713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2"/>
              </a:solidFill>
            </a:rPr>
            <a:t>Advocacy and Networking </a:t>
          </a:r>
          <a:endParaRPr lang="en-US" sz="2400" kern="1200" dirty="0">
            <a:solidFill>
              <a:schemeClr val="accent2"/>
            </a:solidFill>
          </a:endParaRPr>
        </a:p>
      </dsp:txBody>
      <dsp:txXfrm>
        <a:off x="2005827" y="1340791"/>
        <a:ext cx="1539322" cy="1393936"/>
      </dsp:txXfrm>
    </dsp:sp>
    <dsp:sp modelId="{AC02A96E-75F1-A64B-BA82-4BD4AFBEC009}">
      <dsp:nvSpPr>
        <dsp:cNvPr id="0" name=""/>
        <dsp:cNvSpPr/>
      </dsp:nvSpPr>
      <dsp:spPr>
        <a:xfrm flipH="1">
          <a:off x="1589418" y="-901"/>
          <a:ext cx="2660690" cy="10303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ANNUAL</a:t>
          </a:r>
          <a:r>
            <a:rPr lang="en-US" sz="1600" kern="1200" baseline="0" dirty="0" smtClean="0"/>
            <a:t> CONFERENCES</a:t>
          </a:r>
          <a:endParaRPr lang="en-US" sz="1600" kern="1200" dirty="0"/>
        </a:p>
      </dsp:txBody>
      <dsp:txXfrm>
        <a:off x="1979067" y="149991"/>
        <a:ext cx="1881392" cy="728571"/>
      </dsp:txXfrm>
    </dsp:sp>
    <dsp:sp modelId="{C2A95FFB-B325-5B43-89D0-FD9E60BC4CC0}">
      <dsp:nvSpPr>
        <dsp:cNvPr id="0" name=""/>
        <dsp:cNvSpPr/>
      </dsp:nvSpPr>
      <dsp:spPr>
        <a:xfrm>
          <a:off x="3417926" y="1534100"/>
          <a:ext cx="2206359" cy="10073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Quarterly seminars/lectures </a:t>
          </a:r>
          <a:endParaRPr lang="en-US" sz="1600" kern="1200" dirty="0"/>
        </a:p>
      </dsp:txBody>
      <dsp:txXfrm>
        <a:off x="3741040" y="1681618"/>
        <a:ext cx="1560131" cy="712282"/>
      </dsp:txXfrm>
    </dsp:sp>
    <dsp:sp modelId="{14D4151C-3563-F448-A550-BA2A7F498FF9}">
      <dsp:nvSpPr>
        <dsp:cNvPr id="0" name=""/>
        <dsp:cNvSpPr/>
      </dsp:nvSpPr>
      <dsp:spPr>
        <a:xfrm>
          <a:off x="1505635" y="3057575"/>
          <a:ext cx="2613245" cy="10073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WEB PORTAL </a:t>
          </a:r>
          <a:endParaRPr lang="en-US" sz="1700" kern="1200" dirty="0"/>
        </a:p>
      </dsp:txBody>
      <dsp:txXfrm>
        <a:off x="1888336" y="3205093"/>
        <a:ext cx="1847843" cy="712282"/>
      </dsp:txXfrm>
    </dsp:sp>
    <dsp:sp modelId="{EF984296-C3D6-3949-B663-1F1DD399104A}">
      <dsp:nvSpPr>
        <dsp:cNvPr id="0" name=""/>
        <dsp:cNvSpPr/>
      </dsp:nvSpPr>
      <dsp:spPr>
        <a:xfrm>
          <a:off x="339253" y="1534100"/>
          <a:ext cx="1575617" cy="10073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Multimedia Series -</a:t>
          </a:r>
          <a:endParaRPr lang="en-US" sz="1700" kern="1200" dirty="0"/>
        </a:p>
      </dsp:txBody>
      <dsp:txXfrm>
        <a:off x="569997" y="1681618"/>
        <a:ext cx="1114129" cy="712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187EB-2439-6248-952F-32DC4BD8D704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9060C-C0CE-8740-BF5F-C3C6E1184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7724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556" b="1" dirty="0" smtClean="0">
                <a:latin typeface="Arial Black"/>
              </a:rPr>
              <a:t>ECCE Policy in India: Process, Promise and Prospects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</a:t>
            </a:r>
            <a:r>
              <a:rPr lang="en-US" sz="3200" i="1" dirty="0" smtClean="0"/>
              <a:t>Venita Kaul 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743200"/>
            <a:ext cx="6400800" cy="1752600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b="1">
                <a:latin typeface="Comic Sans MS" charset="0"/>
              </a:rPr>
              <a:t>Venita Kaul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800">
              <a:solidFill>
                <a:srgbClr val="008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i="1">
                <a:solidFill>
                  <a:srgbClr val="990000"/>
                </a:solidFill>
                <a:latin typeface="Comic Sans MS" charset="0"/>
              </a:rPr>
              <a:t>“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i="1">
              <a:solidFill>
                <a:srgbClr val="990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i="1">
              <a:solidFill>
                <a:srgbClr val="990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i="1">
              <a:solidFill>
                <a:srgbClr val="990000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i="1">
                <a:solidFill>
                  <a:schemeClr val="tx2"/>
                </a:solidFill>
                <a:latin typeface="Comic Sans MS" charset="0"/>
              </a:rPr>
              <a:t>The early years of a child’s life last a lifetime……’“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>
              <a:solidFill>
                <a:schemeClr val="tx2"/>
              </a:solidFill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>
                <a:latin typeface="Comic Sans MS" charset="0"/>
              </a:rPr>
              <a:t>Venita Kaul 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b="1">
              <a:latin typeface="Comic Sans MS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b="1" i="1">
              <a:solidFill>
                <a:schemeClr val="accent1"/>
              </a:solidFill>
              <a:latin typeface="Comic Sans MS" charset="0"/>
            </a:endParaRPr>
          </a:p>
        </p:txBody>
      </p:sp>
      <p:pic>
        <p:nvPicPr>
          <p:cNvPr id="17412" name="Picture 4" descr="s of project Sanjog 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981200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7825"/>
            <a:ext cx="8078788" cy="841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500">
                <a:ea typeface="+mj-ea"/>
                <a:cs typeface="+mj-cs"/>
              </a:rPr>
              <a:t>Evidence from Neuro-Science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78857"/>
            <a:ext cx="8229600" cy="2322285"/>
          </a:xfrm>
        </p:spPr>
        <p:txBody>
          <a:bodyPr>
            <a:normAutofit/>
          </a:bodyPr>
          <a:lstStyle/>
          <a:p>
            <a:r>
              <a:rPr lang="en-US" dirty="0" smtClean="0"/>
              <a:t>India has an established policy and programmatic  framework for ECCE. But there are challenges.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Integrated Child Development Services ( ICDS)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4364" b="1" dirty="0" smtClean="0"/>
              <a:t>Program Design</a:t>
            </a:r>
          </a:p>
          <a:p>
            <a:pPr>
              <a:buNone/>
            </a:pPr>
            <a:endParaRPr lang="en-US" b="1" dirty="0" smtClean="0"/>
          </a:p>
          <a:p>
            <a:pPr>
              <a:buFont typeface="Wingdings" charset="2"/>
              <a:buChar char="u"/>
            </a:pPr>
            <a:r>
              <a:rPr lang="en-US" sz="2857" dirty="0" smtClean="0">
                <a:latin typeface="Times New Roman"/>
              </a:rPr>
              <a:t>Inception in 1975 for pregnant and lactating women, adolescent girls and children under 6 year, using a life cycle approach. </a:t>
            </a:r>
          </a:p>
          <a:p>
            <a:pPr>
              <a:buFont typeface="Wingdings" charset="2"/>
              <a:buChar char="u"/>
            </a:pPr>
            <a:r>
              <a:rPr lang="en-US" sz="2857" dirty="0" smtClean="0">
                <a:latin typeface="Times New Roman"/>
              </a:rPr>
              <a:t>Every habitation in India  has an ECD center:  ‘</a:t>
            </a:r>
            <a:r>
              <a:rPr lang="en-US" sz="2857" i="1" dirty="0" err="1" smtClean="0">
                <a:latin typeface="Times New Roman"/>
              </a:rPr>
              <a:t>anganwadi</a:t>
            </a:r>
            <a:r>
              <a:rPr lang="en-US" sz="2857" i="1" dirty="0" smtClean="0">
                <a:latin typeface="Times New Roman"/>
              </a:rPr>
              <a:t>’ –”courtyard center</a:t>
            </a:r>
            <a:r>
              <a:rPr lang="en-US" sz="2857" dirty="0" smtClean="0">
                <a:latin typeface="Times New Roman"/>
              </a:rPr>
              <a:t>’ with 1 AWW and a helper. </a:t>
            </a:r>
          </a:p>
          <a:p>
            <a:pPr>
              <a:buFont typeface="Wingdings" charset="2"/>
              <a:buChar char="u"/>
            </a:pPr>
            <a:r>
              <a:rPr lang="en-US" sz="2857" b="1" dirty="0" smtClean="0">
                <a:latin typeface="Times New Roman"/>
              </a:rPr>
              <a:t>Six Services</a:t>
            </a:r>
            <a:r>
              <a:rPr lang="en-US" sz="2857" dirty="0" smtClean="0">
                <a:latin typeface="Times New Roman"/>
              </a:rPr>
              <a:t>:</a:t>
            </a:r>
          </a:p>
          <a:p>
            <a:pPr>
              <a:buFont typeface="Wingdings" charset="2"/>
              <a:buChar char="Ø"/>
            </a:pPr>
            <a:r>
              <a:rPr lang="en-US" sz="2857" dirty="0" smtClean="0">
                <a:latin typeface="Times New Roman"/>
              </a:rPr>
              <a:t>Immunization</a:t>
            </a:r>
          </a:p>
          <a:p>
            <a:pPr>
              <a:buFont typeface="Wingdings" charset="2"/>
              <a:buChar char="Ø"/>
            </a:pPr>
            <a:r>
              <a:rPr lang="en-US" sz="2857" dirty="0" smtClean="0">
                <a:latin typeface="Times New Roman"/>
              </a:rPr>
              <a:t>Supplementary nutrition</a:t>
            </a:r>
          </a:p>
          <a:p>
            <a:pPr>
              <a:buFont typeface="Wingdings" charset="2"/>
              <a:buChar char="Ø"/>
            </a:pPr>
            <a:r>
              <a:rPr lang="en-US" sz="2857" dirty="0" smtClean="0">
                <a:latin typeface="Times New Roman"/>
              </a:rPr>
              <a:t>Health checkup</a:t>
            </a:r>
          </a:p>
          <a:p>
            <a:pPr>
              <a:buFont typeface="Wingdings" charset="2"/>
              <a:buChar char="Ø"/>
            </a:pPr>
            <a:r>
              <a:rPr lang="en-US" sz="2857" dirty="0" smtClean="0">
                <a:latin typeface="Times New Roman"/>
              </a:rPr>
              <a:t>Referral services</a:t>
            </a:r>
          </a:p>
          <a:p>
            <a:pPr>
              <a:buFont typeface="Wingdings" charset="2"/>
              <a:buChar char="Ø"/>
            </a:pPr>
            <a:r>
              <a:rPr lang="en-US" sz="2857" i="1" dirty="0" smtClean="0">
                <a:latin typeface="Times New Roman"/>
              </a:rPr>
              <a:t>Pre-school non formal education</a:t>
            </a:r>
          </a:p>
          <a:p>
            <a:pPr>
              <a:buFont typeface="Wingdings" charset="2"/>
              <a:buChar char="Ø"/>
            </a:pPr>
            <a:r>
              <a:rPr lang="en-US" sz="2857" dirty="0" smtClean="0">
                <a:latin typeface="Times New Roman"/>
              </a:rPr>
              <a:t>Nutrition and Health education</a:t>
            </a:r>
            <a:endParaRPr lang="en-US" sz="2857" dirty="0">
              <a:latin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4364" b="1" dirty="0" smtClean="0"/>
              <a:t>Status of ICDS (2011) 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sz="3200" dirty="0" smtClean="0">
                <a:latin typeface="Times New Roman"/>
              </a:rPr>
              <a:t>Total </a:t>
            </a:r>
            <a:r>
              <a:rPr lang="en-US" sz="3200" dirty="0" err="1" smtClean="0">
                <a:latin typeface="Times New Roman"/>
              </a:rPr>
              <a:t>AWCs</a:t>
            </a:r>
            <a:r>
              <a:rPr lang="en-US" sz="3200" dirty="0" smtClean="0">
                <a:latin typeface="Times New Roman"/>
              </a:rPr>
              <a:t> : 1.4 million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latin typeface="Times New Roman"/>
              </a:rPr>
              <a:t>Total beneficiaries:179 million:</a:t>
            </a:r>
          </a:p>
          <a:p>
            <a:pPr>
              <a:buFont typeface="Wingdings" charset="2"/>
              <a:buChar char="u"/>
            </a:pPr>
            <a:r>
              <a:rPr lang="en-US" sz="3200" dirty="0" smtClean="0">
                <a:latin typeface="Times New Roman"/>
              </a:rPr>
              <a:t>Children 3 – 6 years for pre-school non –formal education: 34.7million.</a:t>
            </a:r>
          </a:p>
          <a:p>
            <a:pPr>
              <a:buFont typeface="Wingdings" charset="2"/>
              <a:buChar char="u"/>
            </a:pPr>
            <a:endParaRPr lang="en-US" sz="3200" dirty="0">
              <a:latin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946" y="4394065"/>
            <a:ext cx="3130404" cy="1516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Policies for Early Childhood in India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2900" lvl="1" indent="-342900">
              <a:lnSpc>
                <a:spcPct val="170000"/>
              </a:lnSpc>
              <a:buFont typeface="Arial"/>
              <a:buChar char="•"/>
            </a:pPr>
            <a:r>
              <a:rPr lang="en-US" sz="1800" b="1" dirty="0" smtClean="0">
                <a:latin typeface="Times New Roman"/>
              </a:rPr>
              <a:t>National Policy on Education ( 1986) </a:t>
            </a:r>
            <a:r>
              <a:rPr lang="en-US" sz="1600" dirty="0" smtClean="0">
                <a:latin typeface="Times New Roman"/>
              </a:rPr>
              <a:t>acknowledges integrated Early childhood as the foundation stage. </a:t>
            </a:r>
            <a:r>
              <a:rPr lang="en-US" sz="1600" b="1" i="1" dirty="0" smtClean="0">
                <a:latin typeface="Times New Roman"/>
              </a:rPr>
              <a:t>NO FORMAL 3 R’s!</a:t>
            </a:r>
          </a:p>
          <a:p>
            <a:pPr marL="342900" lvl="1" indent="-342900">
              <a:lnSpc>
                <a:spcPct val="170000"/>
              </a:lnSpc>
              <a:buFont typeface="Arial"/>
              <a:buChar char="•"/>
            </a:pPr>
            <a:r>
              <a:rPr lang="en-US" sz="1600" b="1" dirty="0" smtClean="0">
                <a:latin typeface="Times New Roman"/>
              </a:rPr>
              <a:t>National Policy for Children </a:t>
            </a:r>
            <a:r>
              <a:rPr lang="en-US" sz="1600" dirty="0" smtClean="0">
                <a:latin typeface="Times New Roman"/>
              </a:rPr>
              <a:t>( 1974, now under revision )</a:t>
            </a:r>
            <a:r>
              <a:rPr lang="en-US" sz="1600" b="1" dirty="0" smtClean="0">
                <a:latin typeface="Times New Roman"/>
              </a:rPr>
              <a:t> “</a:t>
            </a:r>
            <a:r>
              <a:rPr lang="en-US" sz="1600" i="1" dirty="0" smtClean="0">
                <a:latin typeface="Times New Roman"/>
              </a:rPr>
              <a:t>State to provide adequate services to children, both before and after birth and throughout the period of growth - to ensure their full physical, mental and social development”</a:t>
            </a:r>
            <a:r>
              <a:rPr lang="en-US" sz="1600" dirty="0" smtClean="0">
                <a:latin typeface="Times New Roman"/>
              </a:rPr>
              <a:t>  </a:t>
            </a:r>
          </a:p>
          <a:p>
            <a:pPr marL="342900" lvl="1" indent="-342900">
              <a:lnSpc>
                <a:spcPct val="170000"/>
              </a:lnSpc>
              <a:buFont typeface="Arial"/>
              <a:buChar char="•"/>
            </a:pPr>
            <a:endParaRPr lang="en-US" sz="2000" dirty="0" smtClean="0">
              <a:latin typeface="Times New Roman"/>
            </a:endParaRPr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7200" b="1" dirty="0" smtClean="0"/>
              <a:t>Right of Children to Free and Compulsory Education Act (2009</a:t>
            </a:r>
            <a:r>
              <a:rPr lang="en-US" sz="6400" b="1" dirty="0" smtClean="0"/>
              <a:t>) </a:t>
            </a:r>
            <a:r>
              <a:rPr lang="en-US" sz="6400" dirty="0" smtClean="0"/>
              <a:t>states, “</a:t>
            </a:r>
            <a:r>
              <a:rPr lang="en-US" sz="6400" i="1" dirty="0" smtClean="0"/>
              <a:t>with a view to prepare children above the age of three years for elementary education and to provide ECCE, appropriate Governments may make necessary arrangements for providing free pre -school education for such children” .</a:t>
            </a:r>
          </a:p>
          <a:p>
            <a:pPr marL="342900" lvl="1" indent="-342900">
              <a:lnSpc>
                <a:spcPct val="170000"/>
              </a:lnSpc>
              <a:buFont typeface="Arial"/>
              <a:buChar char="•"/>
            </a:pPr>
            <a:r>
              <a:rPr lang="en-US" sz="7200" b="1" dirty="0" smtClean="0">
                <a:latin typeface="Times New Roman"/>
              </a:rPr>
              <a:t>Constitution of  India (Amended Article </a:t>
            </a:r>
            <a:r>
              <a:rPr lang="en-US" sz="6400" b="1" dirty="0" smtClean="0">
                <a:latin typeface="Times New Roman"/>
              </a:rPr>
              <a:t>45) </a:t>
            </a:r>
            <a:r>
              <a:rPr lang="en-US" sz="6400" dirty="0" smtClean="0">
                <a:latin typeface="Times New Roman"/>
              </a:rPr>
              <a:t>---“</a:t>
            </a:r>
            <a:r>
              <a:rPr lang="en-US" sz="6400" i="1" dirty="0" smtClean="0">
                <a:latin typeface="Times New Roman"/>
              </a:rPr>
              <a:t>The State shall </a:t>
            </a:r>
            <a:r>
              <a:rPr lang="en-US" sz="6400" i="1" dirty="0" err="1" smtClean="0">
                <a:latin typeface="Times New Roman"/>
              </a:rPr>
              <a:t>endeavour</a:t>
            </a:r>
            <a:r>
              <a:rPr lang="en-US" sz="6400" i="1" dirty="0" smtClean="0">
                <a:latin typeface="Times New Roman"/>
              </a:rPr>
              <a:t> to provide ECCE for all children until they complete the age of six years</a:t>
            </a:r>
            <a:r>
              <a:rPr lang="en-US" sz="6154" i="1" dirty="0" smtClean="0">
                <a:latin typeface="Times New Roman"/>
              </a:rPr>
              <a:t>”.</a:t>
            </a:r>
            <a:r>
              <a:rPr lang="en-US" sz="6154" dirty="0" smtClean="0">
                <a:latin typeface="Times New Roman"/>
              </a:rPr>
              <a:t> </a:t>
            </a:r>
          </a:p>
          <a:p>
            <a:pPr>
              <a:lnSpc>
                <a:spcPct val="170000"/>
              </a:lnSpc>
            </a:pPr>
            <a:endParaRPr lang="en-US" sz="3200" i="1" dirty="0" smtClean="0">
              <a:latin typeface="Times New Roman"/>
            </a:endParaRPr>
          </a:p>
          <a:p>
            <a:pPr>
              <a:lnSpc>
                <a:spcPct val="170000"/>
              </a:lnSpc>
            </a:pPr>
            <a:r>
              <a:rPr lang="en-US" sz="3200" dirty="0" smtClean="0">
                <a:latin typeface="Times New Roman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020836"/>
          </a:xfrm>
        </p:spPr>
        <p:txBody>
          <a:bodyPr>
            <a:normAutofit/>
          </a:bodyPr>
          <a:lstStyle/>
          <a:p>
            <a:r>
              <a:rPr lang="en-US" b="1" dirty="0" smtClean="0"/>
              <a:t>Recent Policy Initiatives in ECCE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>
            <a:normAutofit fontScale="62500" lnSpcReduction="20000"/>
          </a:bodyPr>
          <a:lstStyle/>
          <a:p>
            <a:pPr algn="l">
              <a:buFont typeface="Wingdings" charset="2"/>
              <a:buChar char="u"/>
            </a:pPr>
            <a:r>
              <a:rPr lang="en-US" b="1" dirty="0" smtClean="0">
                <a:latin typeface="Arial"/>
              </a:rPr>
              <a:t>MWCD  :  ICDS </a:t>
            </a:r>
          </a:p>
          <a:p>
            <a:pPr algn="l">
              <a:buFont typeface="Wingdings" charset="2"/>
              <a:buChar char="Ø"/>
            </a:pPr>
            <a:r>
              <a:rPr lang="en-US" b="1" dirty="0" smtClean="0"/>
              <a:t>National Policy on ECCE (2013</a:t>
            </a:r>
            <a:r>
              <a:rPr lang="en-US" dirty="0" smtClean="0"/>
              <a:t>)</a:t>
            </a:r>
          </a:p>
          <a:p>
            <a:pPr algn="l">
              <a:buFont typeface="Wingdings" charset="2"/>
              <a:buChar char="§"/>
            </a:pPr>
            <a:r>
              <a:rPr lang="en-US" dirty="0" smtClean="0"/>
              <a:t>National Curriculum Framework-pilots</a:t>
            </a:r>
          </a:p>
          <a:p>
            <a:pPr algn="l">
              <a:buFont typeface="Wingdings" charset="2"/>
              <a:buChar char="§"/>
            </a:pPr>
            <a:r>
              <a:rPr lang="en-US" dirty="0" smtClean="0"/>
              <a:t>Quality Standards </a:t>
            </a:r>
          </a:p>
          <a:p>
            <a:pPr algn="l">
              <a:buFont typeface="Wingdings" charset="2"/>
              <a:buChar char="Ø"/>
            </a:pPr>
            <a:r>
              <a:rPr lang="en-US" b="1" dirty="0" smtClean="0"/>
              <a:t>ICDS Restructured</a:t>
            </a:r>
          </a:p>
          <a:p>
            <a:pPr algn="l">
              <a:buFont typeface="Wingdings" charset="2"/>
              <a:buChar char="Ø"/>
            </a:pPr>
            <a:endParaRPr lang="en-US" dirty="0" smtClean="0"/>
          </a:p>
          <a:p>
            <a:pPr algn="l">
              <a:buFont typeface="Wingdings" charset="2"/>
              <a:buChar char="u"/>
            </a:pPr>
            <a:r>
              <a:rPr lang="en-US" b="1" dirty="0" smtClean="0">
                <a:latin typeface="Arial"/>
              </a:rPr>
              <a:t>MHRD: School Education</a:t>
            </a:r>
          </a:p>
          <a:p>
            <a:pPr algn="l">
              <a:buFont typeface="Wingdings" charset="2"/>
              <a:buChar char="Ø"/>
            </a:pPr>
            <a:r>
              <a:rPr lang="en-US" dirty="0" smtClean="0"/>
              <a:t>RTE Section 11 talks of ‘</a:t>
            </a:r>
            <a:r>
              <a:rPr lang="en-US" i="1" dirty="0" smtClean="0"/>
              <a:t>may make necessary arrangements…</a:t>
            </a:r>
            <a:r>
              <a:rPr lang="en-US" dirty="0" smtClean="0"/>
              <a:t>”; Article 45 : </a:t>
            </a:r>
            <a:r>
              <a:rPr lang="en-US" i="1" dirty="0" smtClean="0"/>
              <a:t>Endeavour</a:t>
            </a:r>
            <a:r>
              <a:rPr lang="en-US" dirty="0" smtClean="0"/>
              <a:t>….</a:t>
            </a:r>
          </a:p>
          <a:p>
            <a:pPr algn="l">
              <a:buFont typeface="Wingdings" charset="2"/>
              <a:buChar char="Ø"/>
            </a:pPr>
            <a:r>
              <a:rPr lang="en-US" dirty="0" smtClean="0"/>
              <a:t>CABE sub group for making ECE part of RTE-? Debate on right to ECE or ECD??</a:t>
            </a:r>
          </a:p>
          <a:p>
            <a:pPr algn="l">
              <a:buFont typeface="Wingdings" charset="2"/>
              <a:buChar char="Ø"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FYP –Pre primary education and Early learning unit.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National Policy on ECCE : A Participatory 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Wingdings" charset="2"/>
              <a:buAutoNum type="arabicPlain"/>
            </a:pPr>
            <a:r>
              <a:rPr lang="en-US" dirty="0" smtClean="0"/>
              <a:t>Core Group Established of professionals  and Civil Society  representatives  who prepared the draft. 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dirty="0" smtClean="0"/>
              <a:t>Draft posted on MWCD web site for several weeks to elicit feedback.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dirty="0" smtClean="0"/>
              <a:t>Feedback considered and incorporated to make it more integrated and include below 3 years. 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dirty="0" smtClean="0"/>
              <a:t>Shared with other Ministries and Planning Commission. 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dirty="0" smtClean="0"/>
              <a:t>Approved and Notified in September 2013.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/>
              </a:rPr>
              <a:t>National Policy on ECCE : Main Thrust areas </a:t>
            </a:r>
            <a:r>
              <a:rPr lang="en-US" sz="3200" dirty="0" smtClean="0">
                <a:latin typeface="Calibri"/>
              </a:rPr>
              <a:t> </a:t>
            </a:r>
            <a:endParaRPr lang="en-US" sz="3200" dirty="0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742950" indent="-742950">
              <a:buFont typeface="Wingdings" charset="2"/>
              <a:buAutoNum type="arabicPlain"/>
            </a:pPr>
            <a:r>
              <a:rPr lang="en-US" sz="2595" b="1" i="1" dirty="0" smtClean="0"/>
              <a:t>Universal Access with equity and inclusion</a:t>
            </a:r>
            <a:r>
              <a:rPr lang="en-US" sz="2595" dirty="0" smtClean="0"/>
              <a:t>-mainly through ICDS to (a) reach marginalized children (</a:t>
            </a:r>
            <a:r>
              <a:rPr lang="en-US" sz="2595" dirty="0" err="1" smtClean="0"/>
              <a:t>b</a:t>
            </a:r>
            <a:r>
              <a:rPr lang="en-US" sz="2595" dirty="0" smtClean="0"/>
              <a:t>) facilitate inclusion of Children with special needs for early identification and intervention© adopt  an urban strategy.  </a:t>
            </a:r>
          </a:p>
          <a:p>
            <a:pPr marL="742950" indent="-742950">
              <a:buFont typeface="Wingdings" charset="2"/>
              <a:buAutoNum type="arabicPlain"/>
            </a:pPr>
            <a:r>
              <a:rPr lang="en-US" sz="2595" b="1" i="1" dirty="0" smtClean="0"/>
              <a:t>Quality in ECCE</a:t>
            </a:r>
            <a:r>
              <a:rPr lang="en-US" sz="2595" dirty="0" smtClean="0"/>
              <a:t>: (a) DAP Curriculum Framework and standards (</a:t>
            </a:r>
            <a:r>
              <a:rPr lang="en-US" sz="2595" dirty="0" err="1" smtClean="0"/>
              <a:t>b</a:t>
            </a:r>
            <a:r>
              <a:rPr lang="en-US" sz="2595" dirty="0" smtClean="0"/>
              <a:t>) Quality standards for all sectors (accreditation) and © ensure provision of adequate play &amp;learning materials (</a:t>
            </a:r>
            <a:r>
              <a:rPr lang="en-US" sz="2595" dirty="0" err="1" smtClean="0"/>
              <a:t>d</a:t>
            </a:r>
            <a:r>
              <a:rPr lang="en-US" sz="2595" dirty="0" smtClean="0"/>
              <a:t>) conduct program evaluation and child assessment</a:t>
            </a:r>
            <a:r>
              <a:rPr lang="en-US" sz="3600" dirty="0" smtClean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3. Strengthening capacity, monitoring and supervision</a:t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 (a) ECCE Council at all levels, national to sub- district.</a:t>
            </a:r>
          </a:p>
          <a:p>
            <a:pPr>
              <a:buNone/>
            </a:pPr>
            <a:r>
              <a:rPr lang="en-US" dirty="0" smtClean="0"/>
              <a:t>    (</a:t>
            </a:r>
            <a:r>
              <a:rPr lang="en-US" dirty="0" err="1" smtClean="0"/>
              <a:t>b</a:t>
            </a:r>
            <a:r>
              <a:rPr lang="en-US" dirty="0" smtClean="0"/>
              <a:t>) Professionalization of ECCE sector at all levels</a:t>
            </a:r>
          </a:p>
          <a:p>
            <a:pPr>
              <a:buNone/>
            </a:pPr>
            <a:r>
              <a:rPr lang="en-US" dirty="0" smtClean="0"/>
              <a:t>    (</a:t>
            </a:r>
            <a:r>
              <a:rPr lang="en-US" dirty="0" err="1" smtClean="0"/>
              <a:t>c</a:t>
            </a:r>
            <a:r>
              <a:rPr lang="en-US" dirty="0" smtClean="0"/>
              <a:t>) Strengthening training  &amp;supportive supervision/monitoring  based on monitoring framework</a:t>
            </a:r>
          </a:p>
          <a:p>
            <a:pPr>
              <a:buNone/>
            </a:pPr>
            <a:r>
              <a:rPr lang="en-US" dirty="0" smtClean="0"/>
              <a:t>    (</a:t>
            </a:r>
            <a:r>
              <a:rPr lang="en-US" dirty="0" err="1" smtClean="0"/>
              <a:t>d</a:t>
            </a:r>
            <a:r>
              <a:rPr lang="en-US" dirty="0" smtClean="0"/>
              <a:t>) increased quality in spending for child well being; </a:t>
            </a:r>
          </a:p>
          <a:p>
            <a:pPr>
              <a:buNone/>
            </a:pPr>
            <a:r>
              <a:rPr lang="en-US" dirty="0" smtClean="0"/>
              <a:t>   (</a:t>
            </a:r>
            <a:r>
              <a:rPr lang="en-US" dirty="0" err="1" smtClean="0"/>
              <a:t>e</a:t>
            </a:r>
            <a:r>
              <a:rPr lang="en-US" dirty="0" smtClean="0"/>
              <a:t>) establishing partnerships—Community, PPP, etc. 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ICDS Restructured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ECCE centers repositioned as “</a:t>
            </a:r>
            <a:r>
              <a:rPr lang="en-US" i="1" dirty="0" smtClean="0"/>
              <a:t>vibrant ECD centers</a:t>
            </a:r>
            <a:r>
              <a:rPr lang="en-US" dirty="0" smtClean="0"/>
              <a:t>” as first village outpost  with adequate human resource and infrastructure  for ensuring continuum of care and learning. </a:t>
            </a:r>
          </a:p>
          <a:p>
            <a:r>
              <a:rPr lang="en-US" dirty="0" smtClean="0"/>
              <a:t>4 hours of ECE  daily –move away from “</a:t>
            </a:r>
            <a:r>
              <a:rPr lang="en-US" dirty="0" err="1" smtClean="0"/>
              <a:t>khichri</a:t>
            </a:r>
            <a:r>
              <a:rPr lang="en-US" dirty="0" smtClean="0"/>
              <a:t> center” .  </a:t>
            </a:r>
          </a:p>
          <a:p>
            <a:r>
              <a:rPr lang="en-US" dirty="0" smtClean="0"/>
              <a:t>Celebration of Monthly ECCE DAY</a:t>
            </a:r>
          </a:p>
          <a:p>
            <a:r>
              <a:rPr lang="en-US" dirty="0" smtClean="0"/>
              <a:t>Early Stimulation emphasized along with nutrition and health, with provision for care and nutrition counseling. services for mothers of children below 3 years. </a:t>
            </a:r>
          </a:p>
          <a:p>
            <a:r>
              <a:rPr lang="en-US" dirty="0" smtClean="0"/>
              <a:t>5 percent </a:t>
            </a:r>
            <a:r>
              <a:rPr lang="en-US" dirty="0" err="1" smtClean="0"/>
              <a:t>Aws</a:t>
            </a:r>
            <a:r>
              <a:rPr lang="en-US" dirty="0" smtClean="0"/>
              <a:t> to be extended to AW cum </a:t>
            </a:r>
            <a:r>
              <a:rPr lang="en-US" dirty="0" err="1" smtClean="0"/>
              <a:t>creches</a:t>
            </a:r>
            <a:r>
              <a:rPr lang="en-US" dirty="0" smtClean="0"/>
              <a:t>;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ECE in Focus now---  But many challenges ahead</a:t>
            </a:r>
            <a:r>
              <a:rPr lang="en-US" dirty="0" smtClean="0"/>
              <a:t>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3324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Lack of institutional capacity to plan, implement and monitor ECCE at all levels. </a:t>
            </a:r>
          </a:p>
          <a:p>
            <a:r>
              <a:rPr lang="en-US" sz="2800" dirty="0" smtClean="0"/>
              <a:t>Lack of parental awareness regarding developmentally appropriate ECCE.</a:t>
            </a:r>
          </a:p>
          <a:p>
            <a:r>
              <a:rPr lang="en-US" sz="2800" dirty="0" smtClean="0"/>
              <a:t>Unregulated and expanding private sector with corporal punishment, rote learning and poor quality ECE.  </a:t>
            </a:r>
          </a:p>
          <a:p>
            <a:r>
              <a:rPr lang="en-US" sz="2800" dirty="0" smtClean="0"/>
              <a:t>Poor infrastructure and human resources for service delivery. </a:t>
            </a:r>
          </a:p>
          <a:p>
            <a:r>
              <a:rPr lang="en-US" sz="2800" dirty="0" smtClean="0"/>
              <a:t>Lack of professionalism in addressing ECCE. Very limited trained human resource at all levels.</a:t>
            </a:r>
          </a:p>
          <a:p>
            <a:r>
              <a:rPr lang="en-US" sz="2800" dirty="0" smtClean="0"/>
              <a:t>No data base in ECCE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Roadmap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ECCE: The Indian Context</a:t>
            </a:r>
          </a:p>
          <a:p>
            <a:r>
              <a:rPr lang="en-US" dirty="0" smtClean="0"/>
              <a:t>ECCE in context of RTE(2009)</a:t>
            </a:r>
          </a:p>
          <a:p>
            <a:r>
              <a:rPr lang="en-US" dirty="0" smtClean="0"/>
              <a:t>ECCE Policy ( 2012)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The  Process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The Commitments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The Challenges </a:t>
            </a:r>
          </a:p>
          <a:p>
            <a:r>
              <a:rPr lang="en-US" dirty="0" smtClean="0"/>
              <a:t>Role of Higher learning Institutions </a:t>
            </a:r>
          </a:p>
          <a:p>
            <a:r>
              <a:rPr lang="en-US" dirty="0" smtClean="0"/>
              <a:t>CECED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094"/>
            <a:ext cx="8229600" cy="1151543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Advocacy, research and review : Role of HL Institutions  </a:t>
            </a:r>
            <a:br>
              <a:rPr lang="en-US" b="1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Supporting &amp; conducting research  to generate indigenous knowledge and evidence based advocacy  for Developmentally appropriate ECE programs.</a:t>
            </a:r>
          </a:p>
          <a:p>
            <a:r>
              <a:rPr lang="en-US" sz="2800" dirty="0" smtClean="0"/>
              <a:t> Advocacy with stakeholders  including policy makers, parents, service providers towards enabling them to involve in and advocate for better planning, implementation  and monitoring of  ECCE programs.</a:t>
            </a:r>
          </a:p>
          <a:p>
            <a:r>
              <a:rPr lang="en-US" sz="2800" dirty="0" smtClean="0"/>
              <a:t>Voluntary Action Groups and Resource Networks for supporting reform. </a:t>
            </a:r>
          </a:p>
          <a:p>
            <a:r>
              <a:rPr lang="en-US" sz="2800" dirty="0" smtClean="0"/>
              <a:t>Development of capable leaders in ECCE.</a:t>
            </a:r>
          </a:p>
          <a:p>
            <a:r>
              <a:rPr lang="en-US" sz="2800" dirty="0" smtClean="0"/>
              <a:t>Need for involvement of higher learning institutions.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i="1" dirty="0" smtClean="0"/>
              <a:t>Center for Early Childhood Education and Development (CECED) at </a:t>
            </a:r>
            <a:r>
              <a:rPr lang="en-US" sz="2800" i="1" dirty="0" err="1" smtClean="0"/>
              <a:t>Ambedkar</a:t>
            </a:r>
            <a:r>
              <a:rPr lang="en-US" sz="2800" i="1" dirty="0" smtClean="0"/>
              <a:t> University Delhi:  a case in point……………………</a:t>
            </a:r>
            <a:endParaRPr lang="en-US" sz="2800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CECED’s</a:t>
            </a:r>
            <a:r>
              <a:rPr lang="en-US" b="1" dirty="0" smtClean="0"/>
              <a:t> Aims and Objectives 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979714"/>
          <a:ext cx="6096000" cy="4481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71714" y="1397000"/>
          <a:ext cx="56242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765906"/>
            <a:ext cx="8229600" cy="1778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Thank You and Look forward to collaborating and working together for ECCE!</a:t>
            </a:r>
            <a:endParaRPr lang="en-US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5195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Federal Structure of India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73088"/>
            <a:ext cx="6400800" cy="56016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map-of-india-politica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73088"/>
            <a:ext cx="6108700" cy="56016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About India-Challenges?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824" b="1" dirty="0" smtClean="0"/>
              <a:t>Scale</a:t>
            </a:r>
            <a:r>
              <a:rPr lang="en-US" sz="2824" dirty="0" smtClean="0"/>
              <a:t> </a:t>
            </a:r>
          </a:p>
          <a:p>
            <a:r>
              <a:rPr lang="en-US" sz="2400" dirty="0" smtClean="0"/>
              <a:t>Population: 1.2 billion(2011)</a:t>
            </a:r>
          </a:p>
          <a:p>
            <a:r>
              <a:rPr lang="en-US" sz="2400" dirty="0" smtClean="0"/>
              <a:t>1/6 of world’s population.</a:t>
            </a:r>
          </a:p>
          <a:p>
            <a:r>
              <a:rPr lang="en-US" sz="2400" dirty="0" smtClean="0"/>
              <a:t>More than 50 % below 25</a:t>
            </a:r>
          </a:p>
          <a:p>
            <a:r>
              <a:rPr lang="en-US" sz="2400" dirty="0" smtClean="0"/>
              <a:t>Below 6 years: 159 million(2011)</a:t>
            </a:r>
          </a:p>
          <a:p>
            <a:r>
              <a:rPr lang="en-US" sz="2400" dirty="0" smtClean="0"/>
              <a:t>Literacy rate : 74.04%; </a:t>
            </a:r>
          </a:p>
          <a:p>
            <a:r>
              <a:rPr lang="en-US" sz="2400" dirty="0" smtClean="0"/>
              <a:t>29 States and </a:t>
            </a:r>
            <a:r>
              <a:rPr lang="en-US" sz="2400" dirty="0" err="1" smtClean="0"/>
              <a:t>UTs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Diversity:</a:t>
            </a:r>
          </a:p>
          <a:p>
            <a:r>
              <a:rPr lang="en-US" dirty="0" smtClean="0"/>
              <a:t>Ethnic groups: 2000</a:t>
            </a:r>
          </a:p>
          <a:p>
            <a:r>
              <a:rPr lang="en-US" dirty="0" smtClean="0"/>
              <a:t>Languages:  29</a:t>
            </a:r>
          </a:p>
          <a:p>
            <a:r>
              <a:rPr lang="en-US" dirty="0" smtClean="0"/>
              <a:t>Religions : all represented </a:t>
            </a:r>
          </a:p>
          <a:p>
            <a:pPr>
              <a:buNone/>
            </a:pPr>
            <a:r>
              <a:rPr lang="en-US" b="1" dirty="0" smtClean="0"/>
              <a:t>Social indicators: </a:t>
            </a:r>
          </a:p>
          <a:p>
            <a:r>
              <a:rPr lang="en-US" dirty="0" smtClean="0"/>
              <a:t>IMR: 30.1</a:t>
            </a:r>
          </a:p>
          <a:p>
            <a:r>
              <a:rPr lang="en-US" dirty="0" smtClean="0"/>
              <a:t>Under 5 mortality: 48</a:t>
            </a:r>
          </a:p>
          <a:p>
            <a:r>
              <a:rPr lang="en-US" dirty="0" smtClean="0"/>
              <a:t>Malnutrition 45%</a:t>
            </a:r>
          </a:p>
          <a:p>
            <a:r>
              <a:rPr lang="en-US" dirty="0" smtClean="0"/>
              <a:t>Low birth weight :28</a:t>
            </a:r>
          </a:p>
          <a:p>
            <a:r>
              <a:rPr lang="en-US" dirty="0" smtClean="0"/>
              <a:t>Immunization by year 1: 87%</a:t>
            </a:r>
          </a:p>
          <a:p>
            <a:r>
              <a:rPr lang="en-US" dirty="0" smtClean="0"/>
              <a:t>NER (ELEM) : About 90</a:t>
            </a:r>
          </a:p>
          <a:p>
            <a:r>
              <a:rPr lang="en-US" dirty="0" smtClean="0"/>
              <a:t>GER (ECE) : Over 65%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22" y="4070297"/>
            <a:ext cx="2590071" cy="18398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Concept of ECCE in India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0088"/>
            <a:ext cx="4038600" cy="4916075"/>
          </a:xfrm>
        </p:spPr>
        <p:txBody>
          <a:bodyPr/>
          <a:lstStyle/>
          <a:p>
            <a:r>
              <a:rPr lang="en-US" sz="2000" dirty="0" smtClean="0"/>
              <a:t>ECCE/ECD is defined as care, nutrition, health and education provisions for children from prenatal to six/</a:t>
            </a:r>
            <a:r>
              <a:rPr lang="en-US" sz="2000" i="1" dirty="0" smtClean="0"/>
              <a:t>eight </a:t>
            </a:r>
            <a:r>
              <a:rPr lang="en-US" sz="2000" dirty="0" smtClean="0"/>
              <a:t>years of age which promote their holistic and integrated development</a:t>
            </a:r>
            <a:r>
              <a:rPr lang="en-US" dirty="0" smtClean="0"/>
              <a:t>. </a:t>
            </a:r>
            <a:r>
              <a:rPr lang="en-US" sz="2000" i="1" dirty="0" smtClean="0"/>
              <a:t>Nodal Ministry: </a:t>
            </a:r>
            <a:r>
              <a:rPr lang="en-US" sz="2000" dirty="0" smtClean="0"/>
              <a:t>Women &amp; Child Development. Transferred from MHRD</a:t>
            </a:r>
          </a:p>
          <a:p>
            <a:endParaRPr lang="en-US" dirty="0"/>
          </a:p>
        </p:txBody>
      </p:sp>
      <p:pic>
        <p:nvPicPr>
          <p:cNvPr id="5" name="Content Placeholder 4" descr="P611024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684" t="2467" r="12243" b="4280"/>
          <a:stretch>
            <a:fillRect/>
          </a:stretch>
        </p:blipFill>
        <p:spPr>
          <a:xfrm>
            <a:off x="5609601" y="1600200"/>
            <a:ext cx="2830021" cy="2260778"/>
          </a:xfrm>
        </p:spPr>
      </p:pic>
      <p:pic>
        <p:nvPicPr>
          <p:cNvPr id="6" name="Picture 5" descr="P60801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601" y="4023209"/>
            <a:ext cx="3077199" cy="1886901"/>
          </a:xfrm>
          <a:prstGeom prst="rect">
            <a:avLst/>
          </a:prstGeom>
        </p:spPr>
      </p:pic>
      <p:pic>
        <p:nvPicPr>
          <p:cNvPr id="7" name="Picture 6" descr="P60901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52" y="4023208"/>
            <a:ext cx="3388925" cy="18869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9154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6781800" y="1219200"/>
            <a:ext cx="1752600" cy="5257800"/>
          </a:xfrm>
          <a:prstGeom prst="rect">
            <a:avLst/>
          </a:prstGeom>
          <a:gradFill rotWithShape="0">
            <a:gsLst>
              <a:gs pos="0">
                <a:srgbClr val="FFA64D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A64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>
              <a:defRPr/>
            </a:pPr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en-US" sz="1400" b="1" u="sng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8 -11yrs</a:t>
            </a:r>
          </a:p>
          <a:p>
            <a:pPr>
              <a:defRPr/>
            </a:pPr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endParaRPr lang="en-US" sz="1400" b="1" dirty="0">
              <a:ln>
                <a:solidFill>
                  <a:schemeClr val="accent1"/>
                </a:solidFill>
              </a:ln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endParaRPr lang="en-US" sz="1400" b="1" dirty="0">
              <a:ln>
                <a:solidFill>
                  <a:schemeClr val="accent1"/>
                </a:solidFill>
              </a:ln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sz="1400" b="1" dirty="0">
                <a:ln>
                  <a:solidFill>
                    <a:schemeClr val="accent1"/>
                  </a:solidFill>
                </a:ln>
                <a:solidFill>
                  <a:srgbClr val="CC9900"/>
                </a:solidFill>
                <a:latin typeface="Times New Roman"/>
                <a:ea typeface="Times New Roman" charset="0"/>
                <a:cs typeface="Times New Roman"/>
              </a:rPr>
              <a:t>Completion of primary education </a:t>
            </a:r>
            <a:r>
              <a:rPr lang="en-US" sz="1400" b="1" dirty="0">
                <a:ln>
                  <a:solidFill>
                    <a:schemeClr val="accent1"/>
                  </a:solidFill>
                </a:ln>
                <a:solidFill>
                  <a:srgbClr val="CC990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and gain of improved life chances.</a:t>
            </a:r>
          </a:p>
          <a:p>
            <a:pPr>
              <a:defRPr/>
            </a:pPr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(Classes 3-5)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5181600" y="2057400"/>
            <a:ext cx="1600200" cy="4419600"/>
          </a:xfrm>
          <a:prstGeom prst="rect">
            <a:avLst/>
          </a:prstGeom>
          <a:gradFill rotWithShape="0">
            <a:gsLst>
              <a:gs pos="0">
                <a:srgbClr val="FFBA75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A64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b="1" u="sng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6</a:t>
            </a:r>
            <a:r>
              <a:rPr lang="en-US" sz="1400" b="1" u="sng" dirty="0" smtClean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-</a:t>
            </a:r>
            <a:r>
              <a:rPr lang="en-US" sz="1400" b="1" u="sng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8yrs</a:t>
            </a:r>
            <a:r>
              <a:rPr lang="en-US" sz="1400" b="1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 </a:t>
            </a:r>
          </a:p>
          <a:p>
            <a:endParaRPr lang="en-US" sz="1400" b="1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Adjustment to formal</a:t>
            </a:r>
            <a:r>
              <a:rPr lang="en-US" sz="14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1400" b="1" dirty="0">
                <a:solidFill>
                  <a:srgbClr val="FF2121"/>
                </a:solidFill>
                <a:latin typeface="Comic Sans MS" charset="0"/>
                <a:ea typeface="Times New Roman" charset="0"/>
                <a:cs typeface="Times New Roman" charset="0"/>
              </a:rPr>
              <a:t>school and learning of 3 </a:t>
            </a:r>
            <a:r>
              <a:rPr lang="en-US" sz="1400" b="1" dirty="0" err="1">
                <a:solidFill>
                  <a:srgbClr val="FF2121"/>
                </a:solidFill>
                <a:latin typeface="Comic Sans MS" charset="0"/>
                <a:ea typeface="Times New Roman" charset="0"/>
                <a:cs typeface="Times New Roman" charset="0"/>
              </a:rPr>
              <a:t>R;s</a:t>
            </a:r>
            <a:r>
              <a:rPr lang="en-US" sz="1400" b="1" dirty="0">
                <a:solidFill>
                  <a:srgbClr val="FF2121"/>
                </a:solidFill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while maintaining good health</a:t>
            </a:r>
            <a:endParaRPr lang="en-US" sz="1400" b="1" dirty="0">
              <a:latin typeface="Comic Sans MS" charset="0"/>
              <a:ea typeface="Times New Roman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(Classes 1-2)</a:t>
            </a:r>
            <a:endParaRPr lang="en-US" sz="1400" dirty="0"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endParaRPr lang="en-US" sz="1400" dirty="0"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endParaRPr lang="en-US" sz="1400" dirty="0"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3505200" y="2895600"/>
            <a:ext cx="1676400" cy="3581400"/>
          </a:xfrm>
          <a:prstGeom prst="rect">
            <a:avLst/>
          </a:prstGeom>
          <a:gradFill rotWithShape="0">
            <a:gsLst>
              <a:gs pos="0">
                <a:srgbClr val="FFD7A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A64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b="1" u="sng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3-6 yrs</a:t>
            </a:r>
          </a:p>
          <a:p>
            <a:endParaRPr lang="en-US" sz="1400" b="1" u="sng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b="1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Socialization, psychosocial interaction, play, and readiness for school and good health habits through</a:t>
            </a:r>
            <a:r>
              <a:rPr lang="en-US" sz="1400" b="1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1400" b="1">
                <a:solidFill>
                  <a:srgbClr val="FF1111"/>
                </a:solidFill>
                <a:latin typeface="Comic Sans MS" charset="0"/>
                <a:ea typeface="Times New Roman" charset="0"/>
                <a:cs typeface="Times New Roman" charset="0"/>
              </a:rPr>
              <a:t>ECCE</a:t>
            </a:r>
            <a:r>
              <a:rPr lang="en-US" sz="1400" b="1">
                <a:latin typeface="Comic Sans MS" charset="0"/>
                <a:ea typeface="Times New Roman" charset="0"/>
                <a:cs typeface="Times New Roman" charset="0"/>
              </a:rPr>
              <a:t>.</a:t>
            </a:r>
          </a:p>
          <a:p>
            <a:endParaRPr lang="en-US" sz="1400"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981200" y="3733800"/>
            <a:ext cx="1524000" cy="2743200"/>
          </a:xfrm>
          <a:prstGeom prst="rect">
            <a:avLst/>
          </a:prstGeom>
          <a:gradFill rotWithShape="0">
            <a:gsLst>
              <a:gs pos="0">
                <a:srgbClr val="FFDBB7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A64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b="1" u="sng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1 month-3yrs</a:t>
            </a:r>
          </a:p>
          <a:p>
            <a:pPr algn="ctr"/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endParaRPr lang="en-US" sz="1400" b="1" u="sng" dirty="0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b="1" u="sng" dirty="0" smtClean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Nutrition </a:t>
            </a:r>
            <a:r>
              <a:rPr lang="en-US" sz="1400" b="1" u="sng" dirty="0" err="1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security,immunization</a:t>
            </a:r>
            <a:r>
              <a:rPr lang="en-US" sz="1400" b="1" u="sng" dirty="0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sz="1400" b="1" u="sng" dirty="0">
                <a:latin typeface="Comic Sans MS" charset="0"/>
                <a:ea typeface="Times New Roman" charset="0"/>
                <a:cs typeface="Times New Roman" charset="0"/>
              </a:rPr>
              <a:t>    </a:t>
            </a:r>
          </a:p>
          <a:p>
            <a:r>
              <a:rPr lang="en-US" sz="1400" b="1" dirty="0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1400" b="1" dirty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and</a:t>
            </a:r>
            <a:r>
              <a:rPr lang="en-US" sz="1400" b="1" dirty="0" smtClean="0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 Early Stimulation and Care.</a:t>
            </a:r>
            <a:endParaRPr lang="en-US" sz="1400" b="1" i="1" dirty="0"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endParaRPr lang="en-US" sz="1400" dirty="0">
              <a:solidFill>
                <a:srgbClr val="CC9900"/>
              </a:solidFill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57200" y="4572000"/>
            <a:ext cx="1524000" cy="1905000"/>
          </a:xfrm>
          <a:prstGeom prst="rect">
            <a:avLst/>
          </a:prstGeom>
          <a:gradFill rotWithShape="0">
            <a:gsLst>
              <a:gs pos="0">
                <a:srgbClr val="FFE8D1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A64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 b="1" u="sng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Prenatal-1 month</a:t>
            </a:r>
          </a:p>
          <a:p>
            <a:pPr algn="ctr"/>
            <a:endParaRPr lang="en-US" sz="1400" b="1" u="sng">
              <a:solidFill>
                <a:srgbClr val="CC3300"/>
              </a:solidFill>
              <a:latin typeface="Comic Sans MS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1400" b="1" u="sng">
                <a:solidFill>
                  <a:srgbClr val="CC3300"/>
                </a:solidFill>
                <a:latin typeface="Comic Sans MS" charset="0"/>
                <a:ea typeface="Times New Roman" charset="0"/>
                <a:cs typeface="Times New Roman" charset="0"/>
              </a:rPr>
              <a:t>Survival care  </a:t>
            </a:r>
            <a:r>
              <a:rPr lang="en-US" sz="1400" b="1">
                <a:latin typeface="Comic Sans MS" charset="0"/>
                <a:ea typeface="Times New Roman" charset="0"/>
                <a:cs typeface="Times New Roman" charset="0"/>
              </a:rPr>
              <a:t> </a:t>
            </a:r>
            <a:r>
              <a:rPr lang="en-US" sz="1400" b="1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and protection</a:t>
            </a:r>
          </a:p>
          <a:p>
            <a:pPr algn="ctr"/>
            <a:r>
              <a:rPr lang="en-US" sz="1400" b="1">
                <a:solidFill>
                  <a:srgbClr val="CC9900"/>
                </a:solidFill>
                <a:latin typeface="Comic Sans MS" charset="0"/>
                <a:ea typeface="Times New Roman" charset="0"/>
                <a:cs typeface="Times New Roman" charset="0"/>
              </a:rPr>
              <a:t>of newborn</a:t>
            </a:r>
            <a:r>
              <a:rPr lang="en-US" sz="1400" b="1">
                <a:latin typeface="Comic Sans MS" charset="0"/>
                <a:ea typeface="Times New Roman" charset="0"/>
                <a:cs typeface="Times New Roman" charset="0"/>
              </a:rPr>
              <a:t>.</a:t>
            </a:r>
            <a:r>
              <a:rPr lang="en-US" sz="1400" b="1" i="1">
                <a:latin typeface="Comic Sans MS" charset="0"/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30056" name="Line 8"/>
          <p:cNvSpPr>
            <a:spLocks noChangeShapeType="1"/>
          </p:cNvSpPr>
          <p:nvPr/>
        </p:nvSpPr>
        <p:spPr bwMode="auto">
          <a:xfrm flipV="1">
            <a:off x="228600" y="838200"/>
            <a:ext cx="7239000" cy="38100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 autoUpdateAnimBg="0"/>
      <p:bldP spid="130053" grpId="0" animBg="1" autoUpdateAnimBg="0"/>
      <p:bldP spid="130054" grpId="0" animBg="1" autoUpdateAnimBg="0"/>
      <p:bldP spid="130055" grpId="0" animBg="1" autoUpdateAnimBg="0"/>
      <p:bldP spid="1300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1715"/>
            <a:ext cx="7772400" cy="93133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ECCE in context of RTE ( 2009): Goals </a:t>
            </a:r>
            <a:endParaRPr lang="en-US" b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1572381"/>
            <a:ext cx="6400800" cy="4630914"/>
          </a:xfrm>
        </p:spPr>
        <p:txBody>
          <a:bodyPr>
            <a:normAutofit fontScale="85000" lnSpcReduction="10000"/>
          </a:bodyPr>
          <a:lstStyle/>
          <a:p>
            <a:pPr algn="l">
              <a:buFont typeface="Wingdings" charset="2"/>
              <a:buChar char="u"/>
            </a:pPr>
            <a:r>
              <a:rPr lang="en-US" b="1" dirty="0" smtClean="0"/>
              <a:t>Every child 6-14 years enrolled in   and attending school. </a:t>
            </a:r>
            <a:r>
              <a:rPr lang="en-US" i="1" dirty="0" smtClean="0"/>
              <a:t>Enrolled but attending??</a:t>
            </a:r>
          </a:p>
          <a:p>
            <a:pPr algn="l">
              <a:buFont typeface="Wingdings" charset="2"/>
              <a:buChar char="u"/>
            </a:pPr>
            <a:r>
              <a:rPr lang="en-US" b="1" dirty="0" smtClean="0"/>
              <a:t>Every child remains in school. </a:t>
            </a:r>
            <a:r>
              <a:rPr lang="en-US" i="1" dirty="0" smtClean="0"/>
              <a:t>Drop outs are still high!</a:t>
            </a:r>
          </a:p>
          <a:p>
            <a:pPr algn="l">
              <a:buFont typeface="Wingdings" charset="2"/>
              <a:buChar char="u"/>
            </a:pPr>
            <a:r>
              <a:rPr lang="en-US" b="1" dirty="0" smtClean="0"/>
              <a:t>Every child completes elementary education with appropriate learning levels.  </a:t>
            </a:r>
            <a:r>
              <a:rPr lang="en-US" i="1" dirty="0" smtClean="0"/>
              <a:t>Learning levels sliding, not improving  </a:t>
            </a:r>
            <a:r>
              <a:rPr lang="en-US" b="1" dirty="0" smtClean="0"/>
              <a:t>!!</a:t>
            </a:r>
          </a:p>
          <a:p>
            <a:pPr algn="l">
              <a:buFont typeface="Wingdings" charset="2"/>
              <a:buChar char="u"/>
            </a:pPr>
            <a:endParaRPr lang="en-US" b="1" dirty="0" smtClean="0"/>
          </a:p>
          <a:p>
            <a:pPr algn="l">
              <a:buFont typeface="Wingdings" charset="2"/>
              <a:buChar char="u"/>
            </a:pPr>
            <a:r>
              <a:rPr lang="en-US" b="1" dirty="0" smtClean="0"/>
              <a:t>RIGHT TO SCHOOLING OR EDUCATION??</a:t>
            </a:r>
          </a:p>
          <a:p>
            <a:pPr algn="l">
              <a:buFont typeface="Wingdings" charset="2"/>
              <a:buChar char="u"/>
            </a:pPr>
            <a:r>
              <a:rPr lang="en-US" b="1" dirty="0" smtClean="0"/>
              <a:t> FOCUS NEEDED ON </a:t>
            </a:r>
            <a:r>
              <a:rPr lang="en-US" b="1" i="1" dirty="0" smtClean="0"/>
              <a:t>THE CHILD</a:t>
            </a:r>
            <a:r>
              <a:rPr lang="en-US" b="1" dirty="0" smtClean="0"/>
              <a:t>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  Research showing Significance  of ECCE  for EFA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Indian research: </a:t>
            </a:r>
          </a:p>
          <a:p>
            <a:pPr>
              <a:defRPr/>
            </a:pP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Children’s </a:t>
            </a:r>
            <a:r>
              <a:rPr lang="en-US" sz="3027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retention in primary </a:t>
            </a:r>
            <a:r>
              <a:rPr lang="en-US" sz="3027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grades </a:t>
            </a:r>
            <a:r>
              <a:rPr lang="en-US" sz="3027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improves </a:t>
            </a: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by 15-20 percent if they have gone through ECCE.</a:t>
            </a:r>
          </a:p>
          <a:p>
            <a:pPr>
              <a:defRPr/>
            </a:pP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Children’s </a:t>
            </a:r>
            <a:r>
              <a:rPr lang="en-US" sz="3027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Attendance</a:t>
            </a: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improves significantly.</a:t>
            </a:r>
          </a:p>
          <a:p>
            <a:pPr>
              <a:defRPr/>
            </a:pPr>
            <a:endParaRPr lang="en-US" sz="3027" dirty="0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Children’s </a:t>
            </a:r>
            <a:r>
              <a:rPr lang="en-US" sz="3027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learning improves </a:t>
            </a:r>
            <a:r>
              <a:rPr lang="en-US" sz="3027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eg</a:t>
            </a:r>
            <a:r>
              <a:rPr lang="en-US" sz="3027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. </a:t>
            </a:r>
            <a:r>
              <a:rPr lang="en-US" sz="3027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maths</a:t>
            </a: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learning improved even till grade 5 ; improvement in  reading and language skills.</a:t>
            </a:r>
          </a:p>
          <a:p>
            <a:pPr>
              <a:defRPr/>
            </a:pP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Children are not school ready!! (IECEI study) </a:t>
            </a:r>
          </a:p>
          <a:p>
            <a:pPr>
              <a:buNone/>
              <a:defRPr/>
            </a:pPr>
            <a:r>
              <a:rPr lang="en-US" sz="3027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Western research </a:t>
            </a: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:  </a:t>
            </a:r>
            <a:r>
              <a:rPr lang="en-US" sz="3027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higher incomes &amp; incidence of home ownership, lower propensity to be on welfare and lower rates of crime  and </a:t>
            </a:r>
            <a:r>
              <a:rPr lang="en-US" sz="3027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arrest.</a:t>
            </a:r>
          </a:p>
          <a:p>
            <a:pPr>
              <a:buNone/>
              <a:defRPr/>
            </a:pPr>
            <a:endParaRPr lang="en-US" sz="3027" dirty="0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>
              <a:buNone/>
              <a:defRPr/>
            </a:pPr>
            <a:r>
              <a:rPr lang="en-US" sz="3027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But Quality of ECCE essential. </a:t>
            </a:r>
            <a:endParaRPr lang="en-US" sz="3027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88" y="203248"/>
            <a:ext cx="8610600" cy="7099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556" b="1" dirty="0" smtClean="0">
                <a:ea typeface="+mj-ea"/>
                <a:cs typeface="+mj-cs"/>
              </a:rPr>
              <a:t>WHY ECCE? Evidence </a:t>
            </a:r>
            <a:r>
              <a:rPr lang="en-US" sz="3556" b="1" dirty="0">
                <a:ea typeface="+mj-ea"/>
                <a:cs typeface="+mj-cs"/>
              </a:rPr>
              <a:t>from </a:t>
            </a:r>
            <a:r>
              <a:rPr lang="en-US" sz="3556" b="1" dirty="0" err="1">
                <a:ea typeface="+mj-ea"/>
                <a:cs typeface="+mj-cs"/>
              </a:rPr>
              <a:t>Neuro</a:t>
            </a:r>
            <a:r>
              <a:rPr lang="en-US" sz="3556" b="1" dirty="0" smtClean="0">
                <a:ea typeface="+mj-ea"/>
                <a:cs typeface="+mj-cs"/>
              </a:rPr>
              <a:t> -</a:t>
            </a:r>
            <a:r>
              <a:rPr lang="en-US" sz="3600" b="1" dirty="0" smtClean="0">
                <a:ea typeface="+mj-ea"/>
                <a:cs typeface="+mj-cs"/>
              </a:rPr>
              <a:t>Science </a:t>
            </a:r>
            <a:endParaRPr lang="en-US" sz="3600" b="1" dirty="0">
              <a:ea typeface="+mj-ea"/>
              <a:cs typeface="+mj-cs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382000" cy="6858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buFont typeface="Wingdings" charset="2"/>
              <a:buNone/>
              <a:defRPr/>
            </a:pPr>
            <a:r>
              <a:rPr lang="en-US" sz="2800">
                <a:ea typeface="+mn-ea"/>
                <a:cs typeface="+mn-cs"/>
              </a:rPr>
              <a:t>The brain growth curve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84175" y="1828800"/>
          <a:ext cx="8583613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Worksheet" r:id="rId4" imgW="5105400" imgH="2552700" progId="Excel.Sheet.8">
                  <p:embed/>
                </p:oleObj>
              </mc:Choice>
              <mc:Fallback>
                <p:oleObj name="Worksheet" r:id="rId4" imgW="5105400" imgH="25527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828800"/>
                        <a:ext cx="8583613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1415</Words>
  <Application>Microsoft Office PowerPoint</Application>
  <PresentationFormat>On-screen Show (4:3)</PresentationFormat>
  <Paragraphs>196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Comic Sans MS</vt:lpstr>
      <vt:lpstr>Times New Roman</vt:lpstr>
      <vt:lpstr>Wingdings</vt:lpstr>
      <vt:lpstr>Office Theme</vt:lpstr>
      <vt:lpstr>Worksheet</vt:lpstr>
      <vt:lpstr> ECCE Policy in India: Process, Promise and Prospects                                               Venita Kaul </vt:lpstr>
      <vt:lpstr>Roadmap </vt:lpstr>
      <vt:lpstr>Federal Structure of India</vt:lpstr>
      <vt:lpstr>About India-Challenges? </vt:lpstr>
      <vt:lpstr>Concept of ECCE in India</vt:lpstr>
      <vt:lpstr>PowerPoint Presentation</vt:lpstr>
      <vt:lpstr>ECCE in context of RTE ( 2009): Goals </vt:lpstr>
      <vt:lpstr>  Research showing Significance  of ECCE  for EFA goals</vt:lpstr>
      <vt:lpstr>WHY ECCE? Evidence from Neuro -Science </vt:lpstr>
      <vt:lpstr>Evidence from Neuro-Science</vt:lpstr>
      <vt:lpstr>India has an established policy and programmatic  framework for ECCE. But there are challenges. </vt:lpstr>
      <vt:lpstr>Integrated Child Development Services ( ICDS) </vt:lpstr>
      <vt:lpstr>Policies for Early Childhood in India  </vt:lpstr>
      <vt:lpstr>Recent Policy Initiatives in ECCE</vt:lpstr>
      <vt:lpstr>National Policy on ECCE : A Participatory  Process</vt:lpstr>
      <vt:lpstr>National Policy on ECCE : Main Thrust areas  </vt:lpstr>
      <vt:lpstr> 3. Strengthening capacity, monitoring and supervision </vt:lpstr>
      <vt:lpstr>ICDS Restructured </vt:lpstr>
      <vt:lpstr>ECE in Focus now---  But many challenges ahead.. </vt:lpstr>
      <vt:lpstr>Advocacy, research and review : Role of HL Institutions   </vt:lpstr>
      <vt:lpstr>CECED’s Aims and Objectives </vt:lpstr>
      <vt:lpstr>PowerPoint Presentation</vt:lpstr>
      <vt:lpstr>PowerPoint Presentation</vt:lpstr>
      <vt:lpstr>PowerPoint Presentation</vt:lpstr>
      <vt:lpstr>PowerPoint Presentation</vt:lpstr>
      <vt:lpstr>Thank You and Look forward to collaborating and working together for ECCE!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ECCE Policy in India: Process, Promise and prospects                                               Venita Kaul</dc:title>
  <dc:creator>Venita Kaul</dc:creator>
  <cp:lastModifiedBy>Baela Jamil</cp:lastModifiedBy>
  <cp:revision>73</cp:revision>
  <dcterms:created xsi:type="dcterms:W3CDTF">2014-05-31T16:07:21Z</dcterms:created>
  <dcterms:modified xsi:type="dcterms:W3CDTF">2014-09-15T19:07:51Z</dcterms:modified>
</cp:coreProperties>
</file>